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a mulani" initials="sm" lastIdx="1" clrIdx="0">
    <p:extLst>
      <p:ext uri="{19B8F6BF-5375-455C-9EA6-DF929625EA0E}">
        <p15:presenceInfo xmlns:p15="http://schemas.microsoft.com/office/powerpoint/2012/main" userId="53d95ab31714b6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7ED8EE-2465-4346-B2F5-F652AA96BC0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42FF747-F7AF-44D0-802D-3C38DC36E04A}">
      <dgm:prSet/>
      <dgm:spPr/>
      <dgm:t>
        <a:bodyPr/>
        <a:lstStyle/>
        <a:p>
          <a:r>
            <a:rPr lang="en-CA" b="1"/>
            <a:t>EXTRACTING DATA</a:t>
          </a:r>
          <a:endParaRPr lang="en-IN"/>
        </a:p>
      </dgm:t>
    </dgm:pt>
    <dgm:pt modelId="{DB8FADCB-4945-43D7-A35F-9B9731B463E1}" type="parTrans" cxnId="{6776E9C8-9AA4-4AE9-9E69-B2C28D1E33A6}">
      <dgm:prSet/>
      <dgm:spPr/>
      <dgm:t>
        <a:bodyPr/>
        <a:lstStyle/>
        <a:p>
          <a:endParaRPr lang="en-IN"/>
        </a:p>
      </dgm:t>
    </dgm:pt>
    <dgm:pt modelId="{26F38DC8-C128-431E-90E1-F55A1D19A274}" type="sibTrans" cxnId="{6776E9C8-9AA4-4AE9-9E69-B2C28D1E33A6}">
      <dgm:prSet/>
      <dgm:spPr/>
      <dgm:t>
        <a:bodyPr/>
        <a:lstStyle/>
        <a:p>
          <a:endParaRPr lang="en-IN"/>
        </a:p>
      </dgm:t>
    </dgm:pt>
    <dgm:pt modelId="{330DBDC6-C1CA-48BF-AE64-0B82E81009C5}" type="pres">
      <dgm:prSet presAssocID="{F67ED8EE-2465-4346-B2F5-F652AA96BC05}" presName="linear" presStyleCnt="0">
        <dgm:presLayoutVars>
          <dgm:animLvl val="lvl"/>
          <dgm:resizeHandles val="exact"/>
        </dgm:presLayoutVars>
      </dgm:prSet>
      <dgm:spPr/>
    </dgm:pt>
    <dgm:pt modelId="{9D63B4E1-9E4C-4B38-A5EE-4BE96CB0A30D}" type="pres">
      <dgm:prSet presAssocID="{242FF747-F7AF-44D0-802D-3C38DC36E04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EE9AF6E-A865-4535-827F-967506984375}" type="presOf" srcId="{F67ED8EE-2465-4346-B2F5-F652AA96BC05}" destId="{330DBDC6-C1CA-48BF-AE64-0B82E81009C5}" srcOrd="0" destOrd="0" presId="urn:microsoft.com/office/officeart/2005/8/layout/vList2"/>
    <dgm:cxn modelId="{6776E9C8-9AA4-4AE9-9E69-B2C28D1E33A6}" srcId="{F67ED8EE-2465-4346-B2F5-F652AA96BC05}" destId="{242FF747-F7AF-44D0-802D-3C38DC36E04A}" srcOrd="0" destOrd="0" parTransId="{DB8FADCB-4945-43D7-A35F-9B9731B463E1}" sibTransId="{26F38DC8-C128-431E-90E1-F55A1D19A274}"/>
    <dgm:cxn modelId="{1DF9EDCD-2B15-47FF-AFB1-3347EEF821F6}" type="presOf" srcId="{242FF747-F7AF-44D0-802D-3C38DC36E04A}" destId="{9D63B4E1-9E4C-4B38-A5EE-4BE96CB0A30D}" srcOrd="0" destOrd="0" presId="urn:microsoft.com/office/officeart/2005/8/layout/vList2"/>
    <dgm:cxn modelId="{BA64D20A-5EDB-4284-977F-A0746B18C757}" type="presParOf" srcId="{330DBDC6-C1CA-48BF-AE64-0B82E81009C5}" destId="{9D63B4E1-9E4C-4B38-A5EE-4BE96CB0A3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2B4B82-4AB6-47BA-BF01-C3E41D9944B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A9A5B8-FE3A-4F81-8C2B-B7210E20D564}">
      <dgm:prSet/>
      <dgm:spPr/>
      <dgm:t>
        <a:bodyPr/>
        <a:lstStyle/>
        <a:p>
          <a:r>
            <a:rPr lang="en-CA" b="1" dirty="0"/>
            <a:t>GROUP 2</a:t>
          </a:r>
          <a:endParaRPr lang="en-IN" dirty="0"/>
        </a:p>
      </dgm:t>
    </dgm:pt>
    <dgm:pt modelId="{1BE3988B-12E3-49F5-9DBD-DF02CAEE0B0E}" type="parTrans" cxnId="{E3B8A6FC-9B12-4623-8584-5791ECA16537}">
      <dgm:prSet/>
      <dgm:spPr/>
      <dgm:t>
        <a:bodyPr/>
        <a:lstStyle/>
        <a:p>
          <a:endParaRPr lang="en-IN"/>
        </a:p>
      </dgm:t>
    </dgm:pt>
    <dgm:pt modelId="{78F6BA97-603F-4B7C-8BF9-D086A6BB6A6D}" type="sibTrans" cxnId="{E3B8A6FC-9B12-4623-8584-5791ECA16537}">
      <dgm:prSet/>
      <dgm:spPr/>
      <dgm:t>
        <a:bodyPr/>
        <a:lstStyle/>
        <a:p>
          <a:endParaRPr lang="en-IN"/>
        </a:p>
      </dgm:t>
    </dgm:pt>
    <dgm:pt modelId="{A63BD1C6-22A8-43AE-ACF7-27DB2C6D3510}" type="pres">
      <dgm:prSet presAssocID="{342B4B82-4AB6-47BA-BF01-C3E41D9944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2DE9D5-548A-4FEC-95D4-EEB75B614465}" type="pres">
      <dgm:prSet presAssocID="{B6A9A5B8-FE3A-4F81-8C2B-B7210E20D564}" presName="horFlow" presStyleCnt="0"/>
      <dgm:spPr/>
    </dgm:pt>
    <dgm:pt modelId="{6A4117E1-4974-448D-AB37-718F536F06BB}" type="pres">
      <dgm:prSet presAssocID="{B6A9A5B8-FE3A-4F81-8C2B-B7210E20D564}" presName="bigChev" presStyleLbl="node1" presStyleIdx="0" presStyleCnt="1" custScaleX="132397" custLinFactNeighborX="5334" custLinFactNeighborY="-25360"/>
      <dgm:spPr/>
    </dgm:pt>
  </dgm:ptLst>
  <dgm:cxnLst>
    <dgm:cxn modelId="{2E835C25-3934-46E6-A97F-52DF1C1E6AE6}" type="presOf" srcId="{B6A9A5B8-FE3A-4F81-8C2B-B7210E20D564}" destId="{6A4117E1-4974-448D-AB37-718F536F06BB}" srcOrd="0" destOrd="0" presId="urn:microsoft.com/office/officeart/2005/8/layout/lProcess3"/>
    <dgm:cxn modelId="{DC09DAC8-5FA9-43A6-AD90-F0A47D7D546C}" type="presOf" srcId="{342B4B82-4AB6-47BA-BF01-C3E41D9944B6}" destId="{A63BD1C6-22A8-43AE-ACF7-27DB2C6D3510}" srcOrd="0" destOrd="0" presId="urn:microsoft.com/office/officeart/2005/8/layout/lProcess3"/>
    <dgm:cxn modelId="{E3B8A6FC-9B12-4623-8584-5791ECA16537}" srcId="{342B4B82-4AB6-47BA-BF01-C3E41D9944B6}" destId="{B6A9A5B8-FE3A-4F81-8C2B-B7210E20D564}" srcOrd="0" destOrd="0" parTransId="{1BE3988B-12E3-49F5-9DBD-DF02CAEE0B0E}" sibTransId="{78F6BA97-603F-4B7C-8BF9-D086A6BB6A6D}"/>
    <dgm:cxn modelId="{D4A285A4-4880-48EC-AF06-DF721FF2C244}" type="presParOf" srcId="{A63BD1C6-22A8-43AE-ACF7-27DB2C6D3510}" destId="{552DE9D5-548A-4FEC-95D4-EEB75B614465}" srcOrd="0" destOrd="0" presId="urn:microsoft.com/office/officeart/2005/8/layout/lProcess3"/>
    <dgm:cxn modelId="{FBE20259-49C4-4F46-AAA2-3B1098FECF4F}" type="presParOf" srcId="{552DE9D5-548A-4FEC-95D4-EEB75B614465}" destId="{6A4117E1-4974-448D-AB37-718F536F06B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4660A2-FEF4-46FF-AF8F-1F7F5A5E98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B1AD4A8-B953-4837-AF32-46A7C8CCD834}">
      <dgm:prSet/>
      <dgm:spPr/>
      <dgm:t>
        <a:bodyPr/>
        <a:lstStyle/>
        <a:p>
          <a:r>
            <a:rPr lang="en-CA" b="1" dirty="0"/>
            <a:t>AVERAGE CUSTOMERS</a:t>
          </a:r>
          <a:endParaRPr lang="en-IN" dirty="0"/>
        </a:p>
      </dgm:t>
    </dgm:pt>
    <dgm:pt modelId="{7DE75473-144B-4E3C-8430-06A213A0F4B5}" type="parTrans" cxnId="{98CF9406-0880-4174-8E7D-4C9C7271194E}">
      <dgm:prSet/>
      <dgm:spPr/>
      <dgm:t>
        <a:bodyPr/>
        <a:lstStyle/>
        <a:p>
          <a:endParaRPr lang="en-IN"/>
        </a:p>
      </dgm:t>
    </dgm:pt>
    <dgm:pt modelId="{D9CB7B97-C710-4E20-B849-970A8BDEAE3D}" type="sibTrans" cxnId="{98CF9406-0880-4174-8E7D-4C9C7271194E}">
      <dgm:prSet/>
      <dgm:spPr/>
      <dgm:t>
        <a:bodyPr/>
        <a:lstStyle/>
        <a:p>
          <a:endParaRPr lang="en-IN"/>
        </a:p>
      </dgm:t>
    </dgm:pt>
    <dgm:pt modelId="{E2778C89-50FE-4A91-98DA-9B37A9A64341}" type="pres">
      <dgm:prSet presAssocID="{554660A2-FEF4-46FF-AF8F-1F7F5A5E986C}" presName="linear" presStyleCnt="0">
        <dgm:presLayoutVars>
          <dgm:animLvl val="lvl"/>
          <dgm:resizeHandles val="exact"/>
        </dgm:presLayoutVars>
      </dgm:prSet>
      <dgm:spPr/>
    </dgm:pt>
    <dgm:pt modelId="{F925DB90-CBBD-4779-926F-F42B57CD1584}" type="pres">
      <dgm:prSet presAssocID="{0B1AD4A8-B953-4837-AF32-46A7C8CCD8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CF9406-0880-4174-8E7D-4C9C7271194E}" srcId="{554660A2-FEF4-46FF-AF8F-1F7F5A5E986C}" destId="{0B1AD4A8-B953-4837-AF32-46A7C8CCD834}" srcOrd="0" destOrd="0" parTransId="{7DE75473-144B-4E3C-8430-06A213A0F4B5}" sibTransId="{D9CB7B97-C710-4E20-B849-970A8BDEAE3D}"/>
    <dgm:cxn modelId="{DE22FC86-372E-4817-BD53-AE13F11CB2C9}" type="presOf" srcId="{554660A2-FEF4-46FF-AF8F-1F7F5A5E986C}" destId="{E2778C89-50FE-4A91-98DA-9B37A9A64341}" srcOrd="0" destOrd="0" presId="urn:microsoft.com/office/officeart/2005/8/layout/vList2"/>
    <dgm:cxn modelId="{8EA64091-F9F7-4575-8079-D9159C391311}" type="presOf" srcId="{0B1AD4A8-B953-4837-AF32-46A7C8CCD834}" destId="{F925DB90-CBBD-4779-926F-F42B57CD1584}" srcOrd="0" destOrd="0" presId="urn:microsoft.com/office/officeart/2005/8/layout/vList2"/>
    <dgm:cxn modelId="{4E6A8DB4-F718-484F-B3CD-505BBF812FF0}" type="presParOf" srcId="{E2778C89-50FE-4A91-98DA-9B37A9A64341}" destId="{F925DB90-CBBD-4779-926F-F42B57CD15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0D6B1B-8A2D-4F40-B5AA-E890C255D5D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E5F07-E808-4EFA-9C81-86AC33DB2E13}">
      <dgm:prSet/>
      <dgm:spPr/>
      <dgm:t>
        <a:bodyPr/>
        <a:lstStyle/>
        <a:p>
          <a:r>
            <a:rPr lang="en-CA" b="1" dirty="0"/>
            <a:t>GROUP 3</a:t>
          </a:r>
          <a:endParaRPr lang="en-IN" dirty="0"/>
        </a:p>
      </dgm:t>
    </dgm:pt>
    <dgm:pt modelId="{BA1BCA5B-19CA-472C-BA9A-9BE7D6CE7DBA}" type="parTrans" cxnId="{BAC93A70-EE65-4AD5-855B-EC3BB2D534CD}">
      <dgm:prSet/>
      <dgm:spPr/>
      <dgm:t>
        <a:bodyPr/>
        <a:lstStyle/>
        <a:p>
          <a:endParaRPr lang="en-IN"/>
        </a:p>
      </dgm:t>
    </dgm:pt>
    <dgm:pt modelId="{838CD532-5F57-432C-82BF-58FDCEBDD8E7}" type="sibTrans" cxnId="{BAC93A70-EE65-4AD5-855B-EC3BB2D534CD}">
      <dgm:prSet/>
      <dgm:spPr/>
      <dgm:t>
        <a:bodyPr/>
        <a:lstStyle/>
        <a:p>
          <a:endParaRPr lang="en-IN"/>
        </a:p>
      </dgm:t>
    </dgm:pt>
    <dgm:pt modelId="{2C74BB5C-0A25-4FDB-8481-4E030915AF4F}" type="pres">
      <dgm:prSet presAssocID="{840D6B1B-8A2D-4F40-B5AA-E890C255D5D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74682E4-6F52-4B68-BF22-1BC924C7A713}" type="pres">
      <dgm:prSet presAssocID="{E1EE5F07-E808-4EFA-9C81-86AC33DB2E13}" presName="horFlow" presStyleCnt="0"/>
      <dgm:spPr/>
    </dgm:pt>
    <dgm:pt modelId="{313F8D34-ED51-4AD0-94F7-FE431DF429CE}" type="pres">
      <dgm:prSet presAssocID="{E1EE5F07-E808-4EFA-9C81-86AC33DB2E13}" presName="bigChev" presStyleLbl="node1" presStyleIdx="0" presStyleCnt="1" custScaleX="129130" custLinFactNeighborX="1158" custLinFactNeighborY="-27847"/>
      <dgm:spPr/>
    </dgm:pt>
  </dgm:ptLst>
  <dgm:cxnLst>
    <dgm:cxn modelId="{FB7CE42A-4F10-45D6-8054-CE8C11A25709}" type="presOf" srcId="{840D6B1B-8A2D-4F40-B5AA-E890C255D5D2}" destId="{2C74BB5C-0A25-4FDB-8481-4E030915AF4F}" srcOrd="0" destOrd="0" presId="urn:microsoft.com/office/officeart/2005/8/layout/lProcess3"/>
    <dgm:cxn modelId="{EE1CB46D-F01C-4CD9-BE49-ED82EEE801FF}" type="presOf" srcId="{E1EE5F07-E808-4EFA-9C81-86AC33DB2E13}" destId="{313F8D34-ED51-4AD0-94F7-FE431DF429CE}" srcOrd="0" destOrd="0" presId="urn:microsoft.com/office/officeart/2005/8/layout/lProcess3"/>
    <dgm:cxn modelId="{BAC93A70-EE65-4AD5-855B-EC3BB2D534CD}" srcId="{840D6B1B-8A2D-4F40-B5AA-E890C255D5D2}" destId="{E1EE5F07-E808-4EFA-9C81-86AC33DB2E13}" srcOrd="0" destOrd="0" parTransId="{BA1BCA5B-19CA-472C-BA9A-9BE7D6CE7DBA}" sibTransId="{838CD532-5F57-432C-82BF-58FDCEBDD8E7}"/>
    <dgm:cxn modelId="{40D69CF3-67E4-4A2B-A607-35C8C83CDCD3}" type="presParOf" srcId="{2C74BB5C-0A25-4FDB-8481-4E030915AF4F}" destId="{D74682E4-6F52-4B68-BF22-1BC924C7A713}" srcOrd="0" destOrd="0" presId="urn:microsoft.com/office/officeart/2005/8/layout/lProcess3"/>
    <dgm:cxn modelId="{1F77548A-0592-43A5-8FE4-97B7C0300159}" type="presParOf" srcId="{D74682E4-6F52-4B68-BF22-1BC924C7A713}" destId="{313F8D34-ED51-4AD0-94F7-FE431DF429C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09D6196-4268-4B06-BF72-E12C6CA118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2BB5E1D-827B-4F57-A25D-5D0309B2C6C1}">
      <dgm:prSet/>
      <dgm:spPr/>
      <dgm:t>
        <a:bodyPr/>
        <a:lstStyle/>
        <a:p>
          <a:r>
            <a:rPr lang="en-CA" b="1" dirty="0"/>
            <a:t>GOOD CUSTOMERS</a:t>
          </a:r>
          <a:endParaRPr lang="en-IN" dirty="0"/>
        </a:p>
      </dgm:t>
    </dgm:pt>
    <dgm:pt modelId="{9A7C229A-1ACC-46E8-A8E3-58C55E80AD99}" type="parTrans" cxnId="{BD623EEB-E1E6-466D-9FA4-CD212D2E7A51}">
      <dgm:prSet/>
      <dgm:spPr/>
      <dgm:t>
        <a:bodyPr/>
        <a:lstStyle/>
        <a:p>
          <a:endParaRPr lang="en-IN"/>
        </a:p>
      </dgm:t>
    </dgm:pt>
    <dgm:pt modelId="{71243841-871C-41D6-B66D-DA2383B7494C}" type="sibTrans" cxnId="{BD623EEB-E1E6-466D-9FA4-CD212D2E7A51}">
      <dgm:prSet/>
      <dgm:spPr/>
      <dgm:t>
        <a:bodyPr/>
        <a:lstStyle/>
        <a:p>
          <a:endParaRPr lang="en-IN"/>
        </a:p>
      </dgm:t>
    </dgm:pt>
    <dgm:pt modelId="{3FBAFC88-8222-4DF2-8BC3-FF2574A5155A}" type="pres">
      <dgm:prSet presAssocID="{609D6196-4268-4B06-BF72-E12C6CA118F8}" presName="linear" presStyleCnt="0">
        <dgm:presLayoutVars>
          <dgm:animLvl val="lvl"/>
          <dgm:resizeHandles val="exact"/>
        </dgm:presLayoutVars>
      </dgm:prSet>
      <dgm:spPr/>
    </dgm:pt>
    <dgm:pt modelId="{5E02D7B0-9DAF-47D6-8834-9C482FE9C3F3}" type="pres">
      <dgm:prSet presAssocID="{F2BB5E1D-827B-4F57-A25D-5D0309B2C6C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461940A-5671-4740-94BD-4E9DE9C7FF7B}" type="presOf" srcId="{609D6196-4268-4B06-BF72-E12C6CA118F8}" destId="{3FBAFC88-8222-4DF2-8BC3-FF2574A5155A}" srcOrd="0" destOrd="0" presId="urn:microsoft.com/office/officeart/2005/8/layout/vList2"/>
    <dgm:cxn modelId="{9D7022AC-73D3-43F1-8B43-7ADC2620D087}" type="presOf" srcId="{F2BB5E1D-827B-4F57-A25D-5D0309B2C6C1}" destId="{5E02D7B0-9DAF-47D6-8834-9C482FE9C3F3}" srcOrd="0" destOrd="0" presId="urn:microsoft.com/office/officeart/2005/8/layout/vList2"/>
    <dgm:cxn modelId="{BD623EEB-E1E6-466D-9FA4-CD212D2E7A51}" srcId="{609D6196-4268-4B06-BF72-E12C6CA118F8}" destId="{F2BB5E1D-827B-4F57-A25D-5D0309B2C6C1}" srcOrd="0" destOrd="0" parTransId="{9A7C229A-1ACC-46E8-A8E3-58C55E80AD99}" sibTransId="{71243841-871C-41D6-B66D-DA2383B7494C}"/>
    <dgm:cxn modelId="{BA8BC9CE-68A6-4645-BBBA-C350497B8119}" type="presParOf" srcId="{3FBAFC88-8222-4DF2-8BC3-FF2574A5155A}" destId="{5E02D7B0-9DAF-47D6-8834-9C482FE9C3F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335A92-2692-4962-8123-1D12426ADFE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5FFBD2-76C2-472A-B885-D2B4F6543B5A}">
      <dgm:prSet/>
      <dgm:spPr/>
      <dgm:t>
        <a:bodyPr/>
        <a:lstStyle/>
        <a:p>
          <a:r>
            <a:rPr lang="en-CA" b="1" dirty="0"/>
            <a:t>GROUP 4</a:t>
          </a:r>
          <a:endParaRPr lang="en-IN" dirty="0"/>
        </a:p>
      </dgm:t>
    </dgm:pt>
    <dgm:pt modelId="{F78EBCD2-A7D6-4BE6-9411-EC885F7DBA4D}" type="parTrans" cxnId="{D80BF6A6-910C-481E-8ED3-440C46DEACF1}">
      <dgm:prSet/>
      <dgm:spPr/>
      <dgm:t>
        <a:bodyPr/>
        <a:lstStyle/>
        <a:p>
          <a:endParaRPr lang="en-IN"/>
        </a:p>
      </dgm:t>
    </dgm:pt>
    <dgm:pt modelId="{E7AE8699-6DC4-49E7-92DD-1339640657EC}" type="sibTrans" cxnId="{D80BF6A6-910C-481E-8ED3-440C46DEACF1}">
      <dgm:prSet/>
      <dgm:spPr/>
      <dgm:t>
        <a:bodyPr/>
        <a:lstStyle/>
        <a:p>
          <a:endParaRPr lang="en-IN"/>
        </a:p>
      </dgm:t>
    </dgm:pt>
    <dgm:pt modelId="{FD97CBE7-6FB1-495F-8160-3F45BD10F8A7}" type="pres">
      <dgm:prSet presAssocID="{08335A92-2692-4962-8123-1D12426ADFE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4153A14-EDE1-4C57-9F2A-B319366F831D}" type="pres">
      <dgm:prSet presAssocID="{635FFBD2-76C2-472A-B885-D2B4F6543B5A}" presName="horFlow" presStyleCnt="0"/>
      <dgm:spPr/>
    </dgm:pt>
    <dgm:pt modelId="{6148354A-C542-4661-9BC2-BC39020D267E}" type="pres">
      <dgm:prSet presAssocID="{635FFBD2-76C2-472A-B885-D2B4F6543B5A}" presName="bigChev" presStyleLbl="node1" presStyleIdx="0" presStyleCnt="1" custScaleX="125183" custLinFactNeighborX="-9300" custLinFactNeighborY="19221"/>
      <dgm:spPr/>
    </dgm:pt>
  </dgm:ptLst>
  <dgm:cxnLst>
    <dgm:cxn modelId="{96849E46-FAB5-45BF-81B8-D215BA0ED6B5}" type="presOf" srcId="{635FFBD2-76C2-472A-B885-D2B4F6543B5A}" destId="{6148354A-C542-4661-9BC2-BC39020D267E}" srcOrd="0" destOrd="0" presId="urn:microsoft.com/office/officeart/2005/8/layout/lProcess3"/>
    <dgm:cxn modelId="{D80BF6A6-910C-481E-8ED3-440C46DEACF1}" srcId="{08335A92-2692-4962-8123-1D12426ADFE9}" destId="{635FFBD2-76C2-472A-B885-D2B4F6543B5A}" srcOrd="0" destOrd="0" parTransId="{F78EBCD2-A7D6-4BE6-9411-EC885F7DBA4D}" sibTransId="{E7AE8699-6DC4-49E7-92DD-1339640657EC}"/>
    <dgm:cxn modelId="{2DFB87E3-1769-42BC-8AEA-D67DD7B5B639}" type="presOf" srcId="{08335A92-2692-4962-8123-1D12426ADFE9}" destId="{FD97CBE7-6FB1-495F-8160-3F45BD10F8A7}" srcOrd="0" destOrd="0" presId="urn:microsoft.com/office/officeart/2005/8/layout/lProcess3"/>
    <dgm:cxn modelId="{FD43C525-5B0B-4FCC-BA15-0A8CA6BA8742}" type="presParOf" srcId="{FD97CBE7-6FB1-495F-8160-3F45BD10F8A7}" destId="{34153A14-EDE1-4C57-9F2A-B319366F831D}" srcOrd="0" destOrd="0" presId="urn:microsoft.com/office/officeart/2005/8/layout/lProcess3"/>
    <dgm:cxn modelId="{641E2D85-8471-4BA8-A6D0-3A464D2DE3F7}" type="presParOf" srcId="{34153A14-EDE1-4C57-9F2A-B319366F831D}" destId="{6148354A-C542-4661-9BC2-BC39020D267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FE8D48-9D33-4F16-B6D3-45618434A9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45319F-FEA4-4768-8F03-35D07C802209}">
      <dgm:prSet/>
      <dgm:spPr/>
      <dgm:t>
        <a:bodyPr/>
        <a:lstStyle/>
        <a:p>
          <a:r>
            <a:rPr lang="en-CA" b="1" dirty="0"/>
            <a:t>BEST CUSTOMERS</a:t>
          </a:r>
          <a:endParaRPr lang="en-IN" dirty="0"/>
        </a:p>
      </dgm:t>
    </dgm:pt>
    <dgm:pt modelId="{ECC6C641-A779-4B43-B8B8-D61BD3F6AB75}" type="parTrans" cxnId="{A335FE2A-DE1D-44A4-A97E-A4F6A93E5B28}">
      <dgm:prSet/>
      <dgm:spPr/>
      <dgm:t>
        <a:bodyPr/>
        <a:lstStyle/>
        <a:p>
          <a:endParaRPr lang="en-IN"/>
        </a:p>
      </dgm:t>
    </dgm:pt>
    <dgm:pt modelId="{19AF4663-A133-482F-B5A8-EA29DFBD2D76}" type="sibTrans" cxnId="{A335FE2A-DE1D-44A4-A97E-A4F6A93E5B28}">
      <dgm:prSet/>
      <dgm:spPr/>
      <dgm:t>
        <a:bodyPr/>
        <a:lstStyle/>
        <a:p>
          <a:endParaRPr lang="en-IN"/>
        </a:p>
      </dgm:t>
    </dgm:pt>
    <dgm:pt modelId="{A6510C1C-EAC5-4B5D-A057-4E96ED8B6B26}" type="pres">
      <dgm:prSet presAssocID="{64FE8D48-9D33-4F16-B6D3-45618434A90F}" presName="linear" presStyleCnt="0">
        <dgm:presLayoutVars>
          <dgm:animLvl val="lvl"/>
          <dgm:resizeHandles val="exact"/>
        </dgm:presLayoutVars>
      </dgm:prSet>
      <dgm:spPr/>
    </dgm:pt>
    <dgm:pt modelId="{730EECE3-29A7-4FEA-8C0D-5FBF3D206B4C}" type="pres">
      <dgm:prSet presAssocID="{0845319F-FEA4-4768-8F03-35D07C80220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335FE2A-DE1D-44A4-A97E-A4F6A93E5B28}" srcId="{64FE8D48-9D33-4F16-B6D3-45618434A90F}" destId="{0845319F-FEA4-4768-8F03-35D07C802209}" srcOrd="0" destOrd="0" parTransId="{ECC6C641-A779-4B43-B8B8-D61BD3F6AB75}" sibTransId="{19AF4663-A133-482F-B5A8-EA29DFBD2D76}"/>
    <dgm:cxn modelId="{F3A8B9BF-4B13-40A5-BD5C-C6046F898582}" type="presOf" srcId="{64FE8D48-9D33-4F16-B6D3-45618434A90F}" destId="{A6510C1C-EAC5-4B5D-A057-4E96ED8B6B26}" srcOrd="0" destOrd="0" presId="urn:microsoft.com/office/officeart/2005/8/layout/vList2"/>
    <dgm:cxn modelId="{615A15ED-2EDC-4F45-B2EB-D828513ED9C9}" type="presOf" srcId="{0845319F-FEA4-4768-8F03-35D07C802209}" destId="{730EECE3-29A7-4FEA-8C0D-5FBF3D206B4C}" srcOrd="0" destOrd="0" presId="urn:microsoft.com/office/officeart/2005/8/layout/vList2"/>
    <dgm:cxn modelId="{10BB0126-5A56-44EC-894C-CD40F2A24346}" type="presParOf" srcId="{A6510C1C-EAC5-4B5D-A057-4E96ED8B6B26}" destId="{730EECE3-29A7-4FEA-8C0D-5FBF3D206B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2B01B9E-185C-466D-8071-444B18F1414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733A865-AA72-4BF4-AE41-6217F52F8569}">
      <dgm:prSet/>
      <dgm:spPr/>
      <dgm:t>
        <a:bodyPr/>
        <a:lstStyle/>
        <a:p>
          <a:r>
            <a:rPr lang="en-CA" b="1" dirty="0"/>
            <a:t>GROUP 1</a:t>
          </a:r>
          <a:endParaRPr lang="en-IN" dirty="0"/>
        </a:p>
      </dgm:t>
    </dgm:pt>
    <dgm:pt modelId="{CB690EFE-8804-4FEB-8CCE-905D23DC7D08}" type="parTrans" cxnId="{B78DC968-718E-4EDE-88DD-15E66246AB41}">
      <dgm:prSet/>
      <dgm:spPr/>
      <dgm:t>
        <a:bodyPr/>
        <a:lstStyle/>
        <a:p>
          <a:endParaRPr lang="en-IN"/>
        </a:p>
      </dgm:t>
    </dgm:pt>
    <dgm:pt modelId="{2C390E98-9020-40D6-9397-8A9477853FE1}" type="sibTrans" cxnId="{B78DC968-718E-4EDE-88DD-15E66246AB41}">
      <dgm:prSet/>
      <dgm:spPr/>
      <dgm:t>
        <a:bodyPr/>
        <a:lstStyle/>
        <a:p>
          <a:endParaRPr lang="en-IN"/>
        </a:p>
      </dgm:t>
    </dgm:pt>
    <dgm:pt modelId="{7B0ED8A8-32B2-44BB-B20F-17EED6131DD6}" type="pres">
      <dgm:prSet presAssocID="{22B01B9E-185C-466D-8071-444B18F1414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DAF03F9-B937-47DD-B2B9-D84B1145F073}" type="pres">
      <dgm:prSet presAssocID="{0733A865-AA72-4BF4-AE41-6217F52F8569}" presName="horFlow" presStyleCnt="0"/>
      <dgm:spPr/>
    </dgm:pt>
    <dgm:pt modelId="{FDB525B6-5A58-4CFB-BD8C-D0A9E96BC440}" type="pres">
      <dgm:prSet presAssocID="{0733A865-AA72-4BF4-AE41-6217F52F8569}" presName="bigChev" presStyleLbl="node1" presStyleIdx="0" presStyleCnt="1" custScaleX="120471"/>
      <dgm:spPr/>
    </dgm:pt>
  </dgm:ptLst>
  <dgm:cxnLst>
    <dgm:cxn modelId="{D9CC5E40-FE33-47D2-B61F-50A461B9CAF3}" type="presOf" srcId="{0733A865-AA72-4BF4-AE41-6217F52F8569}" destId="{FDB525B6-5A58-4CFB-BD8C-D0A9E96BC440}" srcOrd="0" destOrd="0" presId="urn:microsoft.com/office/officeart/2005/8/layout/lProcess3"/>
    <dgm:cxn modelId="{B78DC968-718E-4EDE-88DD-15E66246AB41}" srcId="{22B01B9E-185C-466D-8071-444B18F14141}" destId="{0733A865-AA72-4BF4-AE41-6217F52F8569}" srcOrd="0" destOrd="0" parTransId="{CB690EFE-8804-4FEB-8CCE-905D23DC7D08}" sibTransId="{2C390E98-9020-40D6-9397-8A9477853FE1}"/>
    <dgm:cxn modelId="{FB1619FF-0DDD-4C25-B2C8-3E48B9E9A0AF}" type="presOf" srcId="{22B01B9E-185C-466D-8071-444B18F14141}" destId="{7B0ED8A8-32B2-44BB-B20F-17EED6131DD6}" srcOrd="0" destOrd="0" presId="urn:microsoft.com/office/officeart/2005/8/layout/lProcess3"/>
    <dgm:cxn modelId="{2615C192-04FF-481C-8258-C06F61895F48}" type="presParOf" srcId="{7B0ED8A8-32B2-44BB-B20F-17EED6131DD6}" destId="{7DAF03F9-B937-47DD-B2B9-D84B1145F073}" srcOrd="0" destOrd="0" presId="urn:microsoft.com/office/officeart/2005/8/layout/lProcess3"/>
    <dgm:cxn modelId="{78BA365C-B202-4113-BCAD-2BE9EC69D31A}" type="presParOf" srcId="{7DAF03F9-B937-47DD-B2B9-D84B1145F073}" destId="{FDB525B6-5A58-4CFB-BD8C-D0A9E96BC44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96A6D9E-BADB-4502-BDA9-02AD572357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2CC4442-2D16-47E2-8B9F-22DC2990F8DB}">
      <dgm:prSet/>
      <dgm:spPr/>
      <dgm:t>
        <a:bodyPr/>
        <a:lstStyle/>
        <a:p>
          <a:r>
            <a:rPr lang="en-CA" b="1"/>
            <a:t>LOST POOR CUSTOMERS</a:t>
          </a:r>
          <a:endParaRPr lang="en-IN"/>
        </a:p>
      </dgm:t>
    </dgm:pt>
    <dgm:pt modelId="{7B6E41B5-A5E1-4646-844C-E2DC47DDEAAE}" type="parTrans" cxnId="{18869ACB-9C3D-4A84-985F-9710FA06DD5E}">
      <dgm:prSet/>
      <dgm:spPr/>
      <dgm:t>
        <a:bodyPr/>
        <a:lstStyle/>
        <a:p>
          <a:endParaRPr lang="en-IN"/>
        </a:p>
      </dgm:t>
    </dgm:pt>
    <dgm:pt modelId="{6D70844C-6F98-4AD3-AFC9-D25EC65DCBE2}" type="sibTrans" cxnId="{18869ACB-9C3D-4A84-985F-9710FA06DD5E}">
      <dgm:prSet/>
      <dgm:spPr/>
      <dgm:t>
        <a:bodyPr/>
        <a:lstStyle/>
        <a:p>
          <a:endParaRPr lang="en-IN"/>
        </a:p>
      </dgm:t>
    </dgm:pt>
    <dgm:pt modelId="{BE63B7B2-401E-4100-BC9B-6626D8A1995D}" type="pres">
      <dgm:prSet presAssocID="{196A6D9E-BADB-4502-BDA9-02AD572357A6}" presName="linear" presStyleCnt="0">
        <dgm:presLayoutVars>
          <dgm:animLvl val="lvl"/>
          <dgm:resizeHandles val="exact"/>
        </dgm:presLayoutVars>
      </dgm:prSet>
      <dgm:spPr/>
    </dgm:pt>
    <dgm:pt modelId="{DBC05C36-4E32-4F55-9844-5F952CA18815}" type="pres">
      <dgm:prSet presAssocID="{B2CC4442-2D16-47E2-8B9F-22DC2990F8D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D5752B0-C8D8-4CB7-8F9A-D664997D0569}" type="presOf" srcId="{B2CC4442-2D16-47E2-8B9F-22DC2990F8DB}" destId="{DBC05C36-4E32-4F55-9844-5F952CA18815}" srcOrd="0" destOrd="0" presId="urn:microsoft.com/office/officeart/2005/8/layout/vList2"/>
    <dgm:cxn modelId="{C722FFC6-AC3F-4DFA-A9D1-720954B3B068}" type="presOf" srcId="{196A6D9E-BADB-4502-BDA9-02AD572357A6}" destId="{BE63B7B2-401E-4100-BC9B-6626D8A1995D}" srcOrd="0" destOrd="0" presId="urn:microsoft.com/office/officeart/2005/8/layout/vList2"/>
    <dgm:cxn modelId="{18869ACB-9C3D-4A84-985F-9710FA06DD5E}" srcId="{196A6D9E-BADB-4502-BDA9-02AD572357A6}" destId="{B2CC4442-2D16-47E2-8B9F-22DC2990F8DB}" srcOrd="0" destOrd="0" parTransId="{7B6E41B5-A5E1-4646-844C-E2DC47DDEAAE}" sibTransId="{6D70844C-6F98-4AD3-AFC9-D25EC65DCBE2}"/>
    <dgm:cxn modelId="{8D04BC30-D21F-44FD-86D6-72F9D9806982}" type="presParOf" srcId="{BE63B7B2-401E-4100-BC9B-6626D8A1995D}" destId="{DBC05C36-4E32-4F55-9844-5F952CA188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AE81FEC-5391-4929-9F83-B1058E04715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A6AC33-6894-45F8-BBF0-989C8DBB997A}">
      <dgm:prSet/>
      <dgm:spPr/>
      <dgm:t>
        <a:bodyPr/>
        <a:lstStyle/>
        <a:p>
          <a:r>
            <a:rPr lang="en-CA" b="1"/>
            <a:t>GROUP 2</a:t>
          </a:r>
          <a:endParaRPr lang="en-IN"/>
        </a:p>
      </dgm:t>
    </dgm:pt>
    <dgm:pt modelId="{38F62FED-7FC0-4AE9-983A-C2A8F2B7EDAE}" type="parTrans" cxnId="{E01D9E3B-2751-465D-954E-910D2A9A577E}">
      <dgm:prSet/>
      <dgm:spPr/>
      <dgm:t>
        <a:bodyPr/>
        <a:lstStyle/>
        <a:p>
          <a:endParaRPr lang="en-IN"/>
        </a:p>
      </dgm:t>
    </dgm:pt>
    <dgm:pt modelId="{C8037493-DDDE-4EF7-AF25-1E64DAAB3E4C}" type="sibTrans" cxnId="{E01D9E3B-2751-465D-954E-910D2A9A577E}">
      <dgm:prSet/>
      <dgm:spPr/>
      <dgm:t>
        <a:bodyPr/>
        <a:lstStyle/>
        <a:p>
          <a:endParaRPr lang="en-IN"/>
        </a:p>
      </dgm:t>
    </dgm:pt>
    <dgm:pt modelId="{4F68193F-A5B4-4BE5-A7FB-C0C9D26EDBDE}" type="pres">
      <dgm:prSet presAssocID="{0AE81FEC-5391-4929-9F83-B1058E04715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23251D8-9844-4370-82A1-C5B80B1E942E}" type="pres">
      <dgm:prSet presAssocID="{32A6AC33-6894-45F8-BBF0-989C8DBB997A}" presName="horFlow" presStyleCnt="0"/>
      <dgm:spPr/>
    </dgm:pt>
    <dgm:pt modelId="{E2968A81-877F-43CC-9E9D-EF615959200C}" type="pres">
      <dgm:prSet presAssocID="{32A6AC33-6894-45F8-BBF0-989C8DBB997A}" presName="bigChev" presStyleLbl="node1" presStyleIdx="0" presStyleCnt="1" custScaleX="120471"/>
      <dgm:spPr/>
    </dgm:pt>
  </dgm:ptLst>
  <dgm:cxnLst>
    <dgm:cxn modelId="{62452E0A-6F0A-467F-9E4A-8F1174E3F113}" type="presOf" srcId="{32A6AC33-6894-45F8-BBF0-989C8DBB997A}" destId="{E2968A81-877F-43CC-9E9D-EF615959200C}" srcOrd="0" destOrd="0" presId="urn:microsoft.com/office/officeart/2005/8/layout/lProcess3"/>
    <dgm:cxn modelId="{5DFA5A30-8661-4D8C-B793-E95B08F3E2AE}" type="presOf" srcId="{0AE81FEC-5391-4929-9F83-B1058E04715B}" destId="{4F68193F-A5B4-4BE5-A7FB-C0C9D26EDBDE}" srcOrd="0" destOrd="0" presId="urn:microsoft.com/office/officeart/2005/8/layout/lProcess3"/>
    <dgm:cxn modelId="{E01D9E3B-2751-465D-954E-910D2A9A577E}" srcId="{0AE81FEC-5391-4929-9F83-B1058E04715B}" destId="{32A6AC33-6894-45F8-BBF0-989C8DBB997A}" srcOrd="0" destOrd="0" parTransId="{38F62FED-7FC0-4AE9-983A-C2A8F2B7EDAE}" sibTransId="{C8037493-DDDE-4EF7-AF25-1E64DAAB3E4C}"/>
    <dgm:cxn modelId="{B177A3EF-74D2-4D30-9819-CE41A18C6CF6}" type="presParOf" srcId="{4F68193F-A5B4-4BE5-A7FB-C0C9D26EDBDE}" destId="{F23251D8-9844-4370-82A1-C5B80B1E942E}" srcOrd="0" destOrd="0" presId="urn:microsoft.com/office/officeart/2005/8/layout/lProcess3"/>
    <dgm:cxn modelId="{632B0F24-7F28-467C-8191-A1805DBC4A02}" type="presParOf" srcId="{F23251D8-9844-4370-82A1-C5B80B1E942E}" destId="{E2968A81-877F-43CC-9E9D-EF615959200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5A44B8-2FC1-429B-A853-B5E34E24B5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95927A0-F6AD-406B-83F7-F11E634035D5}">
      <dgm:prSet/>
      <dgm:spPr/>
      <dgm:t>
        <a:bodyPr/>
        <a:lstStyle/>
        <a:p>
          <a:r>
            <a:rPr lang="en-CA" b="1"/>
            <a:t>LOSING LOYAL CUSTOMERS</a:t>
          </a:r>
          <a:endParaRPr lang="en-IN"/>
        </a:p>
      </dgm:t>
    </dgm:pt>
    <dgm:pt modelId="{403C0931-7307-4CF2-9AB4-EF7A2601FE70}" type="parTrans" cxnId="{C1C535A7-6877-4193-B2F0-505FF1F51623}">
      <dgm:prSet/>
      <dgm:spPr/>
      <dgm:t>
        <a:bodyPr/>
        <a:lstStyle/>
        <a:p>
          <a:endParaRPr lang="en-IN"/>
        </a:p>
      </dgm:t>
    </dgm:pt>
    <dgm:pt modelId="{8E87D0AD-54F5-4CE9-AA1C-CEE94BE0C00C}" type="sibTrans" cxnId="{C1C535A7-6877-4193-B2F0-505FF1F51623}">
      <dgm:prSet/>
      <dgm:spPr/>
      <dgm:t>
        <a:bodyPr/>
        <a:lstStyle/>
        <a:p>
          <a:endParaRPr lang="en-IN"/>
        </a:p>
      </dgm:t>
    </dgm:pt>
    <dgm:pt modelId="{552F50FA-4318-4C88-8A51-8D50E5F198A0}" type="pres">
      <dgm:prSet presAssocID="{2E5A44B8-2FC1-429B-A853-B5E34E24B550}" presName="linear" presStyleCnt="0">
        <dgm:presLayoutVars>
          <dgm:animLvl val="lvl"/>
          <dgm:resizeHandles val="exact"/>
        </dgm:presLayoutVars>
      </dgm:prSet>
      <dgm:spPr/>
    </dgm:pt>
    <dgm:pt modelId="{96F601D6-2081-45E5-8D37-FA6A4215473F}" type="pres">
      <dgm:prSet presAssocID="{995927A0-F6AD-406B-83F7-F11E634035D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BDDB937-41F3-4CAD-BE21-6ED9EE4F26AA}" type="presOf" srcId="{2E5A44B8-2FC1-429B-A853-B5E34E24B550}" destId="{552F50FA-4318-4C88-8A51-8D50E5F198A0}" srcOrd="0" destOrd="0" presId="urn:microsoft.com/office/officeart/2005/8/layout/vList2"/>
    <dgm:cxn modelId="{C1C535A7-6877-4193-B2F0-505FF1F51623}" srcId="{2E5A44B8-2FC1-429B-A853-B5E34E24B550}" destId="{995927A0-F6AD-406B-83F7-F11E634035D5}" srcOrd="0" destOrd="0" parTransId="{403C0931-7307-4CF2-9AB4-EF7A2601FE70}" sibTransId="{8E87D0AD-54F5-4CE9-AA1C-CEE94BE0C00C}"/>
    <dgm:cxn modelId="{E577A8CD-1273-4096-A93B-7E7F4ACCF62B}" type="presOf" srcId="{995927A0-F6AD-406B-83F7-F11E634035D5}" destId="{96F601D6-2081-45E5-8D37-FA6A4215473F}" srcOrd="0" destOrd="0" presId="urn:microsoft.com/office/officeart/2005/8/layout/vList2"/>
    <dgm:cxn modelId="{0B29A801-1001-40A3-84D0-DEC8E7536B3A}" type="presParOf" srcId="{552F50FA-4318-4C88-8A51-8D50E5F198A0}" destId="{96F601D6-2081-45E5-8D37-FA6A421547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3FBE00-8A71-407A-B53A-6A25D7F5DA9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1A98540-1B13-4E8D-B534-B4E2095832FC}">
      <dgm:prSet/>
      <dgm:spPr/>
      <dgm:t>
        <a:bodyPr/>
        <a:lstStyle/>
        <a:p>
          <a:r>
            <a:rPr lang="en-CA" b="1"/>
            <a:t>DATA CLEANING</a:t>
          </a:r>
          <a:endParaRPr lang="en-IN"/>
        </a:p>
      </dgm:t>
    </dgm:pt>
    <dgm:pt modelId="{084EB6C8-D702-4AC4-9FC2-97759ADD46AF}" type="parTrans" cxnId="{04BB7191-C72D-4A2A-B17C-08786ECB3904}">
      <dgm:prSet/>
      <dgm:spPr/>
      <dgm:t>
        <a:bodyPr/>
        <a:lstStyle/>
        <a:p>
          <a:endParaRPr lang="en-IN"/>
        </a:p>
      </dgm:t>
    </dgm:pt>
    <dgm:pt modelId="{9F810A08-58E5-46CC-B905-A6DBB719DBB1}" type="sibTrans" cxnId="{04BB7191-C72D-4A2A-B17C-08786ECB3904}">
      <dgm:prSet/>
      <dgm:spPr/>
      <dgm:t>
        <a:bodyPr/>
        <a:lstStyle/>
        <a:p>
          <a:endParaRPr lang="en-IN"/>
        </a:p>
      </dgm:t>
    </dgm:pt>
    <dgm:pt modelId="{E92A71D0-D455-4340-AD69-40F9C154C055}" type="pres">
      <dgm:prSet presAssocID="{523FBE00-8A71-407A-B53A-6A25D7F5DA9E}" presName="linear" presStyleCnt="0">
        <dgm:presLayoutVars>
          <dgm:animLvl val="lvl"/>
          <dgm:resizeHandles val="exact"/>
        </dgm:presLayoutVars>
      </dgm:prSet>
      <dgm:spPr/>
    </dgm:pt>
    <dgm:pt modelId="{8DC7F69A-B60B-41BE-A498-618FCB9BFFF0}" type="pres">
      <dgm:prSet presAssocID="{E1A98540-1B13-4E8D-B534-B4E2095832F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4BB7191-C72D-4A2A-B17C-08786ECB3904}" srcId="{523FBE00-8A71-407A-B53A-6A25D7F5DA9E}" destId="{E1A98540-1B13-4E8D-B534-B4E2095832FC}" srcOrd="0" destOrd="0" parTransId="{084EB6C8-D702-4AC4-9FC2-97759ADD46AF}" sibTransId="{9F810A08-58E5-46CC-B905-A6DBB719DBB1}"/>
    <dgm:cxn modelId="{6179CBAD-B232-4254-A3E3-7FA85A3C60F4}" type="presOf" srcId="{E1A98540-1B13-4E8D-B534-B4E2095832FC}" destId="{8DC7F69A-B60B-41BE-A498-618FCB9BFFF0}" srcOrd="0" destOrd="0" presId="urn:microsoft.com/office/officeart/2005/8/layout/vList2"/>
    <dgm:cxn modelId="{92E3D4B2-9184-4B15-9057-F90E75DB63F8}" type="presOf" srcId="{523FBE00-8A71-407A-B53A-6A25D7F5DA9E}" destId="{E92A71D0-D455-4340-AD69-40F9C154C055}" srcOrd="0" destOrd="0" presId="urn:microsoft.com/office/officeart/2005/8/layout/vList2"/>
    <dgm:cxn modelId="{8DE02178-14E7-4F44-BCA2-82A09B1AC9B4}" type="presParOf" srcId="{E92A71D0-D455-4340-AD69-40F9C154C055}" destId="{8DC7F69A-B60B-41BE-A498-618FCB9BFF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342308-FCF9-4EA2-88AD-3CE7C2938BD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2FD602-C80D-41D6-AD6B-6FA8E54F735B}">
      <dgm:prSet/>
      <dgm:spPr/>
      <dgm:t>
        <a:bodyPr/>
        <a:lstStyle/>
        <a:p>
          <a:r>
            <a:rPr lang="en-CA" b="1"/>
            <a:t>GROUP 3</a:t>
          </a:r>
          <a:endParaRPr lang="en-IN"/>
        </a:p>
      </dgm:t>
    </dgm:pt>
    <dgm:pt modelId="{DA48740E-FAA1-43A3-B3A4-E42B9D56DC64}" type="parTrans" cxnId="{9875E54D-AAD1-44FD-8765-BDC3008B2875}">
      <dgm:prSet/>
      <dgm:spPr/>
      <dgm:t>
        <a:bodyPr/>
        <a:lstStyle/>
        <a:p>
          <a:endParaRPr lang="en-IN"/>
        </a:p>
      </dgm:t>
    </dgm:pt>
    <dgm:pt modelId="{0C42AEBE-FA0C-4FC7-BA05-3742A894C3C4}" type="sibTrans" cxnId="{9875E54D-AAD1-44FD-8765-BDC3008B2875}">
      <dgm:prSet/>
      <dgm:spPr/>
      <dgm:t>
        <a:bodyPr/>
        <a:lstStyle/>
        <a:p>
          <a:endParaRPr lang="en-IN"/>
        </a:p>
      </dgm:t>
    </dgm:pt>
    <dgm:pt modelId="{1602765E-DB5A-4C01-8EE3-408F7C3EF29C}" type="pres">
      <dgm:prSet presAssocID="{72342308-FCF9-4EA2-88AD-3CE7C2938BD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C73E83-70E8-4B21-9F51-FD50849DE91A}" type="pres">
      <dgm:prSet presAssocID="{CA2FD602-C80D-41D6-AD6B-6FA8E54F735B}" presName="horFlow" presStyleCnt="0"/>
      <dgm:spPr/>
    </dgm:pt>
    <dgm:pt modelId="{265AB8D1-66F6-47BF-B8AC-FB2EDB728BF5}" type="pres">
      <dgm:prSet presAssocID="{CA2FD602-C80D-41D6-AD6B-6FA8E54F735B}" presName="bigChev" presStyleLbl="node1" presStyleIdx="0" presStyleCnt="1" custScaleX="120471"/>
      <dgm:spPr/>
    </dgm:pt>
  </dgm:ptLst>
  <dgm:cxnLst>
    <dgm:cxn modelId="{9875E54D-AAD1-44FD-8765-BDC3008B2875}" srcId="{72342308-FCF9-4EA2-88AD-3CE7C2938BD4}" destId="{CA2FD602-C80D-41D6-AD6B-6FA8E54F735B}" srcOrd="0" destOrd="0" parTransId="{DA48740E-FAA1-43A3-B3A4-E42B9D56DC64}" sibTransId="{0C42AEBE-FA0C-4FC7-BA05-3742A894C3C4}"/>
    <dgm:cxn modelId="{2E24BC58-C56A-48D0-8A6F-3F5607BF828E}" type="presOf" srcId="{72342308-FCF9-4EA2-88AD-3CE7C2938BD4}" destId="{1602765E-DB5A-4C01-8EE3-408F7C3EF29C}" srcOrd="0" destOrd="0" presId="urn:microsoft.com/office/officeart/2005/8/layout/lProcess3"/>
    <dgm:cxn modelId="{A42BADCA-1B35-4EE2-A659-DD064A19C95E}" type="presOf" srcId="{CA2FD602-C80D-41D6-AD6B-6FA8E54F735B}" destId="{265AB8D1-66F6-47BF-B8AC-FB2EDB728BF5}" srcOrd="0" destOrd="0" presId="urn:microsoft.com/office/officeart/2005/8/layout/lProcess3"/>
    <dgm:cxn modelId="{826FCFB6-630E-4F6A-8EBF-DA8D4632A7A9}" type="presParOf" srcId="{1602765E-DB5A-4C01-8EE3-408F7C3EF29C}" destId="{F3C73E83-70E8-4B21-9F51-FD50849DE91A}" srcOrd="0" destOrd="0" presId="urn:microsoft.com/office/officeart/2005/8/layout/lProcess3"/>
    <dgm:cxn modelId="{7E7DD953-0700-4E33-B116-95212A727BB8}" type="presParOf" srcId="{F3C73E83-70E8-4B21-9F51-FD50849DE91A}" destId="{265AB8D1-66F6-47BF-B8AC-FB2EDB728BF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8FB20E-DA61-4D5A-97E5-FCAD5975BB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2478EFE-EC8C-425F-9FE2-71F23A586F1E}">
      <dgm:prSet/>
      <dgm:spPr/>
      <dgm:t>
        <a:bodyPr/>
        <a:lstStyle/>
        <a:p>
          <a:r>
            <a:rPr lang="en-CA" b="1"/>
            <a:t>GOOD CUSTOMERS</a:t>
          </a:r>
          <a:endParaRPr lang="en-IN"/>
        </a:p>
      </dgm:t>
    </dgm:pt>
    <dgm:pt modelId="{760F201F-AE16-495D-9FD6-865B636B9021}" type="parTrans" cxnId="{253DC74A-42D1-48C8-A4B4-C5A0E5915AE5}">
      <dgm:prSet/>
      <dgm:spPr/>
      <dgm:t>
        <a:bodyPr/>
        <a:lstStyle/>
        <a:p>
          <a:endParaRPr lang="en-IN"/>
        </a:p>
      </dgm:t>
    </dgm:pt>
    <dgm:pt modelId="{BE6C517B-60C6-4C3E-B606-03E3BC12300A}" type="sibTrans" cxnId="{253DC74A-42D1-48C8-A4B4-C5A0E5915AE5}">
      <dgm:prSet/>
      <dgm:spPr/>
      <dgm:t>
        <a:bodyPr/>
        <a:lstStyle/>
        <a:p>
          <a:endParaRPr lang="en-IN"/>
        </a:p>
      </dgm:t>
    </dgm:pt>
    <dgm:pt modelId="{8AF4668C-B614-4BD9-B6B4-808F0CDC4637}" type="pres">
      <dgm:prSet presAssocID="{9B8FB20E-DA61-4D5A-97E5-FCAD5975BB76}" presName="linear" presStyleCnt="0">
        <dgm:presLayoutVars>
          <dgm:animLvl val="lvl"/>
          <dgm:resizeHandles val="exact"/>
        </dgm:presLayoutVars>
      </dgm:prSet>
      <dgm:spPr/>
    </dgm:pt>
    <dgm:pt modelId="{B3DCBEE7-E689-4E57-BB94-7FE3A00610F2}" type="pres">
      <dgm:prSet presAssocID="{82478EFE-EC8C-425F-9FE2-71F23A586F1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847047-B3AE-400F-B628-1C05523AA51A}" type="presOf" srcId="{9B8FB20E-DA61-4D5A-97E5-FCAD5975BB76}" destId="{8AF4668C-B614-4BD9-B6B4-808F0CDC4637}" srcOrd="0" destOrd="0" presId="urn:microsoft.com/office/officeart/2005/8/layout/vList2"/>
    <dgm:cxn modelId="{253DC74A-42D1-48C8-A4B4-C5A0E5915AE5}" srcId="{9B8FB20E-DA61-4D5A-97E5-FCAD5975BB76}" destId="{82478EFE-EC8C-425F-9FE2-71F23A586F1E}" srcOrd="0" destOrd="0" parTransId="{760F201F-AE16-495D-9FD6-865B636B9021}" sibTransId="{BE6C517B-60C6-4C3E-B606-03E3BC12300A}"/>
    <dgm:cxn modelId="{10CF24FC-6ED0-4B9F-99E9-FAA795E9A40E}" type="presOf" srcId="{82478EFE-EC8C-425F-9FE2-71F23A586F1E}" destId="{B3DCBEE7-E689-4E57-BB94-7FE3A00610F2}" srcOrd="0" destOrd="0" presId="urn:microsoft.com/office/officeart/2005/8/layout/vList2"/>
    <dgm:cxn modelId="{7D00368A-43D1-4D56-8473-5767D3E46445}" type="presParOf" srcId="{8AF4668C-B614-4BD9-B6B4-808F0CDC4637}" destId="{B3DCBEE7-E689-4E57-BB94-7FE3A00610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5EF5713-1EC7-491D-9AFB-3446B431F57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92005BC-CC5E-410E-A4A1-CC1C33D86119}">
      <dgm:prSet/>
      <dgm:spPr/>
      <dgm:t>
        <a:bodyPr/>
        <a:lstStyle/>
        <a:p>
          <a:r>
            <a:rPr lang="en-CA" b="1"/>
            <a:t>GROUP 4</a:t>
          </a:r>
          <a:endParaRPr lang="en-IN"/>
        </a:p>
      </dgm:t>
    </dgm:pt>
    <dgm:pt modelId="{E9A7CAE3-EB47-4416-8565-1ACB3011C6E9}" type="parTrans" cxnId="{C33C4C18-8DFD-480A-95ED-A474D42F48D1}">
      <dgm:prSet/>
      <dgm:spPr/>
      <dgm:t>
        <a:bodyPr/>
        <a:lstStyle/>
        <a:p>
          <a:endParaRPr lang="en-IN"/>
        </a:p>
      </dgm:t>
    </dgm:pt>
    <dgm:pt modelId="{E09F32CC-5E21-43E0-A0BC-1DC0356150A2}" type="sibTrans" cxnId="{C33C4C18-8DFD-480A-95ED-A474D42F48D1}">
      <dgm:prSet/>
      <dgm:spPr/>
      <dgm:t>
        <a:bodyPr/>
        <a:lstStyle/>
        <a:p>
          <a:endParaRPr lang="en-IN"/>
        </a:p>
      </dgm:t>
    </dgm:pt>
    <dgm:pt modelId="{6CF88055-3941-476E-B12A-3F13951B6C1E}" type="pres">
      <dgm:prSet presAssocID="{65EF5713-1EC7-491D-9AFB-3446B431F57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A7001D-615E-4748-BAF3-F0906714AF65}" type="pres">
      <dgm:prSet presAssocID="{992005BC-CC5E-410E-A4A1-CC1C33D86119}" presName="horFlow" presStyleCnt="0"/>
      <dgm:spPr/>
    </dgm:pt>
    <dgm:pt modelId="{7F694D00-4D72-4569-9082-DCE09852CB80}" type="pres">
      <dgm:prSet presAssocID="{992005BC-CC5E-410E-A4A1-CC1C33D86119}" presName="bigChev" presStyleLbl="node1" presStyleIdx="0" presStyleCnt="1" custScaleX="120471"/>
      <dgm:spPr/>
    </dgm:pt>
  </dgm:ptLst>
  <dgm:cxnLst>
    <dgm:cxn modelId="{C33C4C18-8DFD-480A-95ED-A474D42F48D1}" srcId="{65EF5713-1EC7-491D-9AFB-3446B431F57A}" destId="{992005BC-CC5E-410E-A4A1-CC1C33D86119}" srcOrd="0" destOrd="0" parTransId="{E9A7CAE3-EB47-4416-8565-1ACB3011C6E9}" sibTransId="{E09F32CC-5E21-43E0-A0BC-1DC0356150A2}"/>
    <dgm:cxn modelId="{E37CA024-25B2-42A0-B7F9-813E230811A9}" type="presOf" srcId="{65EF5713-1EC7-491D-9AFB-3446B431F57A}" destId="{6CF88055-3941-476E-B12A-3F13951B6C1E}" srcOrd="0" destOrd="0" presId="urn:microsoft.com/office/officeart/2005/8/layout/lProcess3"/>
    <dgm:cxn modelId="{19405B48-9C9B-49F6-BF6C-6074F47CB14C}" type="presOf" srcId="{992005BC-CC5E-410E-A4A1-CC1C33D86119}" destId="{7F694D00-4D72-4569-9082-DCE09852CB80}" srcOrd="0" destOrd="0" presId="urn:microsoft.com/office/officeart/2005/8/layout/lProcess3"/>
    <dgm:cxn modelId="{A9AB1588-AE76-4F20-B620-9E4F842DE733}" type="presParOf" srcId="{6CF88055-3941-476E-B12A-3F13951B6C1E}" destId="{F6A7001D-615E-4748-BAF3-F0906714AF65}" srcOrd="0" destOrd="0" presId="urn:microsoft.com/office/officeart/2005/8/layout/lProcess3"/>
    <dgm:cxn modelId="{A70DBF81-E3BF-489C-8F04-047C47EFFCA0}" type="presParOf" srcId="{F6A7001D-615E-4748-BAF3-F0906714AF65}" destId="{7F694D00-4D72-4569-9082-DCE09852CB8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C873D29-EE50-4E0E-A1B4-4787E8C4F4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A7CE979-7F74-4E25-8FD5-723A2D251FBA}">
      <dgm:prSet/>
      <dgm:spPr/>
      <dgm:t>
        <a:bodyPr/>
        <a:lstStyle/>
        <a:p>
          <a:r>
            <a:rPr lang="en-CA" b="1"/>
            <a:t>BEST CUSTOMERS</a:t>
          </a:r>
          <a:endParaRPr lang="en-IN"/>
        </a:p>
      </dgm:t>
    </dgm:pt>
    <dgm:pt modelId="{DF7EF67C-E473-4E0B-B099-ADCD42D74CFF}" type="parTrans" cxnId="{77A45815-00B8-4C1E-850B-3D54ADE9B906}">
      <dgm:prSet/>
      <dgm:spPr/>
      <dgm:t>
        <a:bodyPr/>
        <a:lstStyle/>
        <a:p>
          <a:endParaRPr lang="en-IN"/>
        </a:p>
      </dgm:t>
    </dgm:pt>
    <dgm:pt modelId="{58944DF9-DE68-4F52-9321-94F95CB20072}" type="sibTrans" cxnId="{77A45815-00B8-4C1E-850B-3D54ADE9B906}">
      <dgm:prSet/>
      <dgm:spPr/>
      <dgm:t>
        <a:bodyPr/>
        <a:lstStyle/>
        <a:p>
          <a:endParaRPr lang="en-IN"/>
        </a:p>
      </dgm:t>
    </dgm:pt>
    <dgm:pt modelId="{9332F45E-C413-4A7E-B578-00464D76768F}" type="pres">
      <dgm:prSet presAssocID="{9C873D29-EE50-4E0E-A1B4-4787E8C4F4F4}" presName="linear" presStyleCnt="0">
        <dgm:presLayoutVars>
          <dgm:animLvl val="lvl"/>
          <dgm:resizeHandles val="exact"/>
        </dgm:presLayoutVars>
      </dgm:prSet>
      <dgm:spPr/>
    </dgm:pt>
    <dgm:pt modelId="{90C3EAB0-FB9B-4781-B08F-33E8848774CB}" type="pres">
      <dgm:prSet presAssocID="{8A7CE979-7F74-4E25-8FD5-723A2D251FB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7A45815-00B8-4C1E-850B-3D54ADE9B906}" srcId="{9C873D29-EE50-4E0E-A1B4-4787E8C4F4F4}" destId="{8A7CE979-7F74-4E25-8FD5-723A2D251FBA}" srcOrd="0" destOrd="0" parTransId="{DF7EF67C-E473-4E0B-B099-ADCD42D74CFF}" sibTransId="{58944DF9-DE68-4F52-9321-94F95CB20072}"/>
    <dgm:cxn modelId="{CC05841B-FAB4-4AA4-B5A7-88C61D356177}" type="presOf" srcId="{8A7CE979-7F74-4E25-8FD5-723A2D251FBA}" destId="{90C3EAB0-FB9B-4781-B08F-33E8848774CB}" srcOrd="0" destOrd="0" presId="urn:microsoft.com/office/officeart/2005/8/layout/vList2"/>
    <dgm:cxn modelId="{00B26094-A17E-4577-AB56-439957A44B64}" type="presOf" srcId="{9C873D29-EE50-4E0E-A1B4-4787E8C4F4F4}" destId="{9332F45E-C413-4A7E-B578-00464D76768F}" srcOrd="0" destOrd="0" presId="urn:microsoft.com/office/officeart/2005/8/layout/vList2"/>
    <dgm:cxn modelId="{E5FBF7F7-4EF8-4436-884A-B78963841351}" type="presParOf" srcId="{9332F45E-C413-4A7E-B578-00464D76768F}" destId="{90C3EAB0-FB9B-4781-B08F-33E8848774C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95CC81-FBF1-40DA-B822-D5A0EA0473D7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CC22561-B76A-407A-BA38-13CE390C0020}">
      <dgm:prSet/>
      <dgm:spPr/>
      <dgm:t>
        <a:bodyPr/>
        <a:lstStyle/>
        <a:p>
          <a:r>
            <a:rPr lang="en-CA" b="1"/>
            <a:t>DATA VISUALIZATION</a:t>
          </a:r>
          <a:endParaRPr lang="en-IN"/>
        </a:p>
      </dgm:t>
    </dgm:pt>
    <dgm:pt modelId="{7A773531-4936-4825-BB61-03BE922FB710}" type="parTrans" cxnId="{823E896B-5825-4822-9FD9-C79E50C2C137}">
      <dgm:prSet/>
      <dgm:spPr/>
      <dgm:t>
        <a:bodyPr/>
        <a:lstStyle/>
        <a:p>
          <a:endParaRPr lang="en-IN"/>
        </a:p>
      </dgm:t>
    </dgm:pt>
    <dgm:pt modelId="{2195AD50-CF1B-4BF6-A479-A5C5D9D923DE}" type="sibTrans" cxnId="{823E896B-5825-4822-9FD9-C79E50C2C137}">
      <dgm:prSet/>
      <dgm:spPr/>
      <dgm:t>
        <a:bodyPr/>
        <a:lstStyle/>
        <a:p>
          <a:endParaRPr lang="en-IN"/>
        </a:p>
      </dgm:t>
    </dgm:pt>
    <dgm:pt modelId="{6CAFCA89-DB21-4A6B-B3A5-EEF8A79E4308}" type="pres">
      <dgm:prSet presAssocID="{1695CC81-FBF1-40DA-B822-D5A0EA0473D7}" presName="linear" presStyleCnt="0">
        <dgm:presLayoutVars>
          <dgm:animLvl val="lvl"/>
          <dgm:resizeHandles val="exact"/>
        </dgm:presLayoutVars>
      </dgm:prSet>
      <dgm:spPr/>
    </dgm:pt>
    <dgm:pt modelId="{CBB1F165-88C6-40CA-B412-053C652AADB7}" type="pres">
      <dgm:prSet presAssocID="{1CC22561-B76A-407A-BA38-13CE390C00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3E896B-5825-4822-9FD9-C79E50C2C137}" srcId="{1695CC81-FBF1-40DA-B822-D5A0EA0473D7}" destId="{1CC22561-B76A-407A-BA38-13CE390C0020}" srcOrd="0" destOrd="0" parTransId="{7A773531-4936-4825-BB61-03BE922FB710}" sibTransId="{2195AD50-CF1B-4BF6-A479-A5C5D9D923DE}"/>
    <dgm:cxn modelId="{9A0A0894-AD32-48CE-A308-944A38B21090}" type="presOf" srcId="{1695CC81-FBF1-40DA-B822-D5A0EA0473D7}" destId="{6CAFCA89-DB21-4A6B-B3A5-EEF8A79E4308}" srcOrd="0" destOrd="0" presId="urn:microsoft.com/office/officeart/2005/8/layout/vList2"/>
    <dgm:cxn modelId="{F8D04CF6-F0F5-4816-A3FE-88100A7A386A}" type="presOf" srcId="{1CC22561-B76A-407A-BA38-13CE390C0020}" destId="{CBB1F165-88C6-40CA-B412-053C652AADB7}" srcOrd="0" destOrd="0" presId="urn:microsoft.com/office/officeart/2005/8/layout/vList2"/>
    <dgm:cxn modelId="{B2FCFE2D-FA98-4BFB-951F-D4F6216C4EA9}" type="presParOf" srcId="{6CAFCA89-DB21-4A6B-B3A5-EEF8A79E4308}" destId="{CBB1F165-88C6-40CA-B412-053C652AAD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AA0653-AF8B-44D3-955D-772069C3A85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3946547-AAB9-425D-B799-55AA3E5F1551}">
      <dgm:prSet/>
      <dgm:spPr/>
      <dgm:t>
        <a:bodyPr/>
        <a:lstStyle/>
        <a:p>
          <a:r>
            <a:rPr lang="en-CA" b="1"/>
            <a:t>RFM ANALYSIS</a:t>
          </a:r>
          <a:endParaRPr lang="en-IN"/>
        </a:p>
      </dgm:t>
    </dgm:pt>
    <dgm:pt modelId="{7CF7F063-F8CD-4436-9087-4DEDF8A7D32F}" type="parTrans" cxnId="{6A2FC2F9-1C21-44A3-B2A8-C36487C785C7}">
      <dgm:prSet/>
      <dgm:spPr/>
      <dgm:t>
        <a:bodyPr/>
        <a:lstStyle/>
        <a:p>
          <a:endParaRPr lang="en-IN"/>
        </a:p>
      </dgm:t>
    </dgm:pt>
    <dgm:pt modelId="{0966F7FA-0BAD-4FA6-B011-D17C32643C46}" type="sibTrans" cxnId="{6A2FC2F9-1C21-44A3-B2A8-C36487C785C7}">
      <dgm:prSet/>
      <dgm:spPr/>
      <dgm:t>
        <a:bodyPr/>
        <a:lstStyle/>
        <a:p>
          <a:endParaRPr lang="en-IN"/>
        </a:p>
      </dgm:t>
    </dgm:pt>
    <dgm:pt modelId="{75901005-C3AC-49AE-8CFA-9538C0CA45EE}" type="pres">
      <dgm:prSet presAssocID="{7EAA0653-AF8B-44D3-955D-772069C3A85E}" presName="linear" presStyleCnt="0">
        <dgm:presLayoutVars>
          <dgm:animLvl val="lvl"/>
          <dgm:resizeHandles val="exact"/>
        </dgm:presLayoutVars>
      </dgm:prSet>
      <dgm:spPr/>
    </dgm:pt>
    <dgm:pt modelId="{DC04BA76-8A47-444F-B0AC-B9763D9E61ED}" type="pres">
      <dgm:prSet presAssocID="{43946547-AAB9-425D-B799-55AA3E5F15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2CD789D-B3D8-4B2C-95F9-0105602AA106}" type="presOf" srcId="{43946547-AAB9-425D-B799-55AA3E5F1551}" destId="{DC04BA76-8A47-444F-B0AC-B9763D9E61ED}" srcOrd="0" destOrd="0" presId="urn:microsoft.com/office/officeart/2005/8/layout/vList2"/>
    <dgm:cxn modelId="{611AB2F6-377D-4060-86D0-5202E4054CD0}" type="presOf" srcId="{7EAA0653-AF8B-44D3-955D-772069C3A85E}" destId="{75901005-C3AC-49AE-8CFA-9538C0CA45EE}" srcOrd="0" destOrd="0" presId="urn:microsoft.com/office/officeart/2005/8/layout/vList2"/>
    <dgm:cxn modelId="{6A2FC2F9-1C21-44A3-B2A8-C36487C785C7}" srcId="{7EAA0653-AF8B-44D3-955D-772069C3A85E}" destId="{43946547-AAB9-425D-B799-55AA3E5F1551}" srcOrd="0" destOrd="0" parTransId="{7CF7F063-F8CD-4436-9087-4DEDF8A7D32F}" sibTransId="{0966F7FA-0BAD-4FA6-B011-D17C32643C46}"/>
    <dgm:cxn modelId="{2EE2FFC1-8073-4C14-8EA9-30B58823C6C7}" type="presParOf" srcId="{75901005-C3AC-49AE-8CFA-9538C0CA45EE}" destId="{DC04BA76-8A47-444F-B0AC-B9763D9E61E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507F0A-9A75-479F-8270-FC6B0DC6E2A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338A36-7EA6-4D09-A606-0F5CB04C545D}">
      <dgm:prSet/>
      <dgm:spPr/>
      <dgm:t>
        <a:bodyPr/>
        <a:lstStyle/>
        <a:p>
          <a:r>
            <a:rPr lang="en-CA" b="1"/>
            <a:t>MODELLING</a:t>
          </a:r>
          <a:endParaRPr lang="en-IN"/>
        </a:p>
      </dgm:t>
    </dgm:pt>
    <dgm:pt modelId="{3747DF1D-B6D1-4D30-B2D5-21099E1B5505}" type="parTrans" cxnId="{945F5F19-3DCC-4776-939D-3718452ADE9A}">
      <dgm:prSet/>
      <dgm:spPr/>
      <dgm:t>
        <a:bodyPr/>
        <a:lstStyle/>
        <a:p>
          <a:endParaRPr lang="en-IN"/>
        </a:p>
      </dgm:t>
    </dgm:pt>
    <dgm:pt modelId="{F58A3312-24FB-4E63-B5EC-B306EB478979}" type="sibTrans" cxnId="{945F5F19-3DCC-4776-939D-3718452ADE9A}">
      <dgm:prSet/>
      <dgm:spPr/>
      <dgm:t>
        <a:bodyPr/>
        <a:lstStyle/>
        <a:p>
          <a:endParaRPr lang="en-IN"/>
        </a:p>
      </dgm:t>
    </dgm:pt>
    <dgm:pt modelId="{D2B85366-8235-41D9-82B2-26002CAFAC5F}" type="pres">
      <dgm:prSet presAssocID="{91507F0A-9A75-479F-8270-FC6B0DC6E2AD}" presName="linear" presStyleCnt="0">
        <dgm:presLayoutVars>
          <dgm:animLvl val="lvl"/>
          <dgm:resizeHandles val="exact"/>
        </dgm:presLayoutVars>
      </dgm:prSet>
      <dgm:spPr/>
    </dgm:pt>
    <dgm:pt modelId="{F70D8384-E845-409C-9268-1EDD1441CEEB}" type="pres">
      <dgm:prSet presAssocID="{30338A36-7EA6-4D09-A606-0F5CB04C545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5F5F19-3DCC-4776-939D-3718452ADE9A}" srcId="{91507F0A-9A75-479F-8270-FC6B0DC6E2AD}" destId="{30338A36-7EA6-4D09-A606-0F5CB04C545D}" srcOrd="0" destOrd="0" parTransId="{3747DF1D-B6D1-4D30-B2D5-21099E1B5505}" sibTransId="{F58A3312-24FB-4E63-B5EC-B306EB478979}"/>
    <dgm:cxn modelId="{4A8FA359-DF72-4183-9B50-172BB4E94428}" type="presOf" srcId="{30338A36-7EA6-4D09-A606-0F5CB04C545D}" destId="{F70D8384-E845-409C-9268-1EDD1441CEEB}" srcOrd="0" destOrd="0" presId="urn:microsoft.com/office/officeart/2005/8/layout/vList2"/>
    <dgm:cxn modelId="{589DEBB4-366E-49B6-B760-B75C904B2752}" type="presOf" srcId="{91507F0A-9A75-479F-8270-FC6B0DC6E2AD}" destId="{D2B85366-8235-41D9-82B2-26002CAFAC5F}" srcOrd="0" destOrd="0" presId="urn:microsoft.com/office/officeart/2005/8/layout/vList2"/>
    <dgm:cxn modelId="{C0062B10-23A0-427B-8E3F-526E8D13016F}" type="presParOf" srcId="{D2B85366-8235-41D9-82B2-26002CAFAC5F}" destId="{F70D8384-E845-409C-9268-1EDD1441CE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CDF64E-07E4-4B0C-BC68-5ACC2F6C24E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1D6899-0A2F-4D22-B698-52463209290F}">
      <dgm:prSet/>
      <dgm:spPr/>
      <dgm:t>
        <a:bodyPr/>
        <a:lstStyle/>
        <a:p>
          <a:r>
            <a:rPr lang="en-CA" b="1"/>
            <a:t>CUSTOMER SEGMENTATION</a:t>
          </a:r>
          <a:endParaRPr lang="en-IN"/>
        </a:p>
      </dgm:t>
    </dgm:pt>
    <dgm:pt modelId="{B9DE9E5C-E7CB-4127-B3D2-95ACAB1A313D}" type="parTrans" cxnId="{8DCAD5D6-5A1F-41CF-9DDC-810370AF8169}">
      <dgm:prSet/>
      <dgm:spPr/>
      <dgm:t>
        <a:bodyPr/>
        <a:lstStyle/>
        <a:p>
          <a:endParaRPr lang="en-IN"/>
        </a:p>
      </dgm:t>
    </dgm:pt>
    <dgm:pt modelId="{2296CA9B-B7B4-4A33-87D1-FFDD87E25251}" type="sibTrans" cxnId="{8DCAD5D6-5A1F-41CF-9DDC-810370AF8169}">
      <dgm:prSet/>
      <dgm:spPr/>
      <dgm:t>
        <a:bodyPr/>
        <a:lstStyle/>
        <a:p>
          <a:endParaRPr lang="en-IN"/>
        </a:p>
      </dgm:t>
    </dgm:pt>
    <dgm:pt modelId="{DA7ED3F7-AF16-4588-9C3B-A092BD5EDB6D}" type="pres">
      <dgm:prSet presAssocID="{15CDF64E-07E4-4B0C-BC68-5ACC2F6C24E4}" presName="linear" presStyleCnt="0">
        <dgm:presLayoutVars>
          <dgm:animLvl val="lvl"/>
          <dgm:resizeHandles val="exact"/>
        </dgm:presLayoutVars>
      </dgm:prSet>
      <dgm:spPr/>
    </dgm:pt>
    <dgm:pt modelId="{E36D7603-EAD7-4963-BC6E-A353834B7BD9}" type="pres">
      <dgm:prSet presAssocID="{301D6899-0A2F-4D22-B698-52463209290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6A5886F-59B0-46B1-9CE0-08FFED89F292}" type="presOf" srcId="{301D6899-0A2F-4D22-B698-52463209290F}" destId="{E36D7603-EAD7-4963-BC6E-A353834B7BD9}" srcOrd="0" destOrd="0" presId="urn:microsoft.com/office/officeart/2005/8/layout/vList2"/>
    <dgm:cxn modelId="{8DCAD5D6-5A1F-41CF-9DDC-810370AF8169}" srcId="{15CDF64E-07E4-4B0C-BC68-5ACC2F6C24E4}" destId="{301D6899-0A2F-4D22-B698-52463209290F}" srcOrd="0" destOrd="0" parTransId="{B9DE9E5C-E7CB-4127-B3D2-95ACAB1A313D}" sibTransId="{2296CA9B-B7B4-4A33-87D1-FFDD87E25251}"/>
    <dgm:cxn modelId="{610E61E7-CA82-4430-AB07-2265A8808913}" type="presOf" srcId="{15CDF64E-07E4-4B0C-BC68-5ACC2F6C24E4}" destId="{DA7ED3F7-AF16-4588-9C3B-A092BD5EDB6D}" srcOrd="0" destOrd="0" presId="urn:microsoft.com/office/officeart/2005/8/layout/vList2"/>
    <dgm:cxn modelId="{47293B4E-B4D4-43C8-AB3B-E657E2F7CDEC}" type="presParOf" srcId="{DA7ED3F7-AF16-4588-9C3B-A092BD5EDB6D}" destId="{E36D7603-EAD7-4963-BC6E-A353834B7BD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A15809-6D75-4049-9C06-A7EA931406F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84ABD2C-CC95-4697-8EC0-69FE011EE839}">
      <dgm:prSet/>
      <dgm:spPr/>
      <dgm:t>
        <a:bodyPr/>
        <a:lstStyle/>
        <a:p>
          <a:r>
            <a:rPr lang="en-CA" b="1"/>
            <a:t>CONCLUSION</a:t>
          </a:r>
          <a:endParaRPr lang="en-IN"/>
        </a:p>
      </dgm:t>
    </dgm:pt>
    <dgm:pt modelId="{2EF20D1F-3BD2-429E-9D01-D1E0642AF634}" type="parTrans" cxnId="{DC939B3D-4196-4B92-992A-A62A28522729}">
      <dgm:prSet/>
      <dgm:spPr/>
      <dgm:t>
        <a:bodyPr/>
        <a:lstStyle/>
        <a:p>
          <a:endParaRPr lang="en-IN"/>
        </a:p>
      </dgm:t>
    </dgm:pt>
    <dgm:pt modelId="{A8B38682-1D7C-49E4-922E-C75D5C621643}" type="sibTrans" cxnId="{DC939B3D-4196-4B92-992A-A62A28522729}">
      <dgm:prSet/>
      <dgm:spPr/>
      <dgm:t>
        <a:bodyPr/>
        <a:lstStyle/>
        <a:p>
          <a:endParaRPr lang="en-IN"/>
        </a:p>
      </dgm:t>
    </dgm:pt>
    <dgm:pt modelId="{744D66BA-53F8-4D5D-BA7F-668747F3BD55}" type="pres">
      <dgm:prSet presAssocID="{F2A15809-6D75-4049-9C06-A7EA931406F5}" presName="linear" presStyleCnt="0">
        <dgm:presLayoutVars>
          <dgm:animLvl val="lvl"/>
          <dgm:resizeHandles val="exact"/>
        </dgm:presLayoutVars>
      </dgm:prSet>
      <dgm:spPr/>
    </dgm:pt>
    <dgm:pt modelId="{9AD081BF-0B75-47E9-9881-2FF9B21D3371}" type="pres">
      <dgm:prSet presAssocID="{784ABD2C-CC95-4697-8EC0-69FE011EE83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939B3D-4196-4B92-992A-A62A28522729}" srcId="{F2A15809-6D75-4049-9C06-A7EA931406F5}" destId="{784ABD2C-CC95-4697-8EC0-69FE011EE839}" srcOrd="0" destOrd="0" parTransId="{2EF20D1F-3BD2-429E-9D01-D1E0642AF634}" sibTransId="{A8B38682-1D7C-49E4-922E-C75D5C621643}"/>
    <dgm:cxn modelId="{C2A2C2D9-B8F7-4108-B2F0-469E067517CC}" type="presOf" srcId="{784ABD2C-CC95-4697-8EC0-69FE011EE839}" destId="{9AD081BF-0B75-47E9-9881-2FF9B21D3371}" srcOrd="0" destOrd="0" presId="urn:microsoft.com/office/officeart/2005/8/layout/vList2"/>
    <dgm:cxn modelId="{C7D2C3F1-3FEE-4BF2-9825-54347EC87A8E}" type="presOf" srcId="{F2A15809-6D75-4049-9C06-A7EA931406F5}" destId="{744D66BA-53F8-4D5D-BA7F-668747F3BD55}" srcOrd="0" destOrd="0" presId="urn:microsoft.com/office/officeart/2005/8/layout/vList2"/>
    <dgm:cxn modelId="{B181E5D0-3AA3-461D-97B3-EFCA9E9CC5CA}" type="presParOf" srcId="{744D66BA-53F8-4D5D-BA7F-668747F3BD55}" destId="{9AD081BF-0B75-47E9-9881-2FF9B21D337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35AD80-2113-4E4C-831B-16D94056B34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744BD0-5EBF-4A84-94BC-62383B859601}">
      <dgm:prSet/>
      <dgm:spPr/>
      <dgm:t>
        <a:bodyPr/>
        <a:lstStyle/>
        <a:p>
          <a:r>
            <a:rPr lang="en-CA" b="1" dirty="0"/>
            <a:t>GROUP 1</a:t>
          </a:r>
          <a:endParaRPr lang="en-IN" dirty="0"/>
        </a:p>
      </dgm:t>
    </dgm:pt>
    <dgm:pt modelId="{EAAE901A-5BCD-4411-90FE-73709E4D9240}" type="parTrans" cxnId="{216C545E-6A98-43EF-AC12-756C5D9834E6}">
      <dgm:prSet/>
      <dgm:spPr/>
      <dgm:t>
        <a:bodyPr/>
        <a:lstStyle/>
        <a:p>
          <a:endParaRPr lang="en-IN"/>
        </a:p>
      </dgm:t>
    </dgm:pt>
    <dgm:pt modelId="{CAA45DB8-71FF-44C9-A1DA-4ACA9DF8C07B}" type="sibTrans" cxnId="{216C545E-6A98-43EF-AC12-756C5D9834E6}">
      <dgm:prSet/>
      <dgm:spPr/>
      <dgm:t>
        <a:bodyPr/>
        <a:lstStyle/>
        <a:p>
          <a:endParaRPr lang="en-IN"/>
        </a:p>
      </dgm:t>
    </dgm:pt>
    <dgm:pt modelId="{F057B11F-ECFC-4FCA-AA69-51D0BF074478}" type="pres">
      <dgm:prSet presAssocID="{1935AD80-2113-4E4C-831B-16D94056B34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EC127B1-B75D-4E5A-9ACA-A480A54A0196}" type="pres">
      <dgm:prSet presAssocID="{AB744BD0-5EBF-4A84-94BC-62383B859601}" presName="horFlow" presStyleCnt="0"/>
      <dgm:spPr/>
    </dgm:pt>
    <dgm:pt modelId="{49E75171-2687-47C1-A0B4-9FDDA3D9AB22}" type="pres">
      <dgm:prSet presAssocID="{AB744BD0-5EBF-4A84-94BC-62383B859601}" presName="bigChev" presStyleLbl="node1" presStyleIdx="0" presStyleCnt="1" custScaleX="112404"/>
      <dgm:spPr/>
    </dgm:pt>
  </dgm:ptLst>
  <dgm:cxnLst>
    <dgm:cxn modelId="{0795B41F-09CE-4418-A089-E898C9EDDD47}" type="presOf" srcId="{AB744BD0-5EBF-4A84-94BC-62383B859601}" destId="{49E75171-2687-47C1-A0B4-9FDDA3D9AB22}" srcOrd="0" destOrd="0" presId="urn:microsoft.com/office/officeart/2005/8/layout/lProcess3"/>
    <dgm:cxn modelId="{216C545E-6A98-43EF-AC12-756C5D9834E6}" srcId="{1935AD80-2113-4E4C-831B-16D94056B34E}" destId="{AB744BD0-5EBF-4A84-94BC-62383B859601}" srcOrd="0" destOrd="0" parTransId="{EAAE901A-5BCD-4411-90FE-73709E4D9240}" sibTransId="{CAA45DB8-71FF-44C9-A1DA-4ACA9DF8C07B}"/>
    <dgm:cxn modelId="{77EC0287-548D-4DDC-AB6F-8A34F8ADCECD}" type="presOf" srcId="{1935AD80-2113-4E4C-831B-16D94056B34E}" destId="{F057B11F-ECFC-4FCA-AA69-51D0BF074478}" srcOrd="0" destOrd="0" presId="urn:microsoft.com/office/officeart/2005/8/layout/lProcess3"/>
    <dgm:cxn modelId="{FA7F7D90-68FE-4765-BA63-9BFA6FE7B342}" type="presParOf" srcId="{F057B11F-ECFC-4FCA-AA69-51D0BF074478}" destId="{CEC127B1-B75D-4E5A-9ACA-A480A54A0196}" srcOrd="0" destOrd="0" presId="urn:microsoft.com/office/officeart/2005/8/layout/lProcess3"/>
    <dgm:cxn modelId="{F53F8632-8DB1-425C-993F-8FE8E5A8AF0B}" type="presParOf" srcId="{CEC127B1-B75D-4E5A-9ACA-A480A54A0196}" destId="{49E75171-2687-47C1-A0B4-9FDDA3D9AB2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DC743C-1EA5-452D-9715-1E7B6C2211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01B49CA-329E-4487-A45C-3BEA758F6C45}">
      <dgm:prSet/>
      <dgm:spPr/>
      <dgm:t>
        <a:bodyPr/>
        <a:lstStyle/>
        <a:p>
          <a:r>
            <a:rPr lang="en-CA" b="1" dirty="0"/>
            <a:t>LOST POOR CUSTOMERS</a:t>
          </a:r>
          <a:endParaRPr lang="en-IN" dirty="0"/>
        </a:p>
      </dgm:t>
    </dgm:pt>
    <dgm:pt modelId="{1D08C244-AC6D-4A75-B69F-0B64C917146C}" type="parTrans" cxnId="{47A3A822-86A7-4546-A6DD-249DC8AE05FB}">
      <dgm:prSet/>
      <dgm:spPr/>
      <dgm:t>
        <a:bodyPr/>
        <a:lstStyle/>
        <a:p>
          <a:endParaRPr lang="en-IN"/>
        </a:p>
      </dgm:t>
    </dgm:pt>
    <dgm:pt modelId="{8AA42DE9-0968-4696-96EB-D7EFBFF87F8B}" type="sibTrans" cxnId="{47A3A822-86A7-4546-A6DD-249DC8AE05FB}">
      <dgm:prSet/>
      <dgm:spPr/>
      <dgm:t>
        <a:bodyPr/>
        <a:lstStyle/>
        <a:p>
          <a:endParaRPr lang="en-IN"/>
        </a:p>
      </dgm:t>
    </dgm:pt>
    <dgm:pt modelId="{9B18C6D2-505F-4489-82AB-DEAE6FC289D7}" type="pres">
      <dgm:prSet presAssocID="{D0DC743C-1EA5-452D-9715-1E7B6C2211C4}" presName="linear" presStyleCnt="0">
        <dgm:presLayoutVars>
          <dgm:animLvl val="lvl"/>
          <dgm:resizeHandles val="exact"/>
        </dgm:presLayoutVars>
      </dgm:prSet>
      <dgm:spPr/>
    </dgm:pt>
    <dgm:pt modelId="{230776E5-1FE1-421B-9977-E492BF94BC7D}" type="pres">
      <dgm:prSet presAssocID="{C01B49CA-329E-4487-A45C-3BEA758F6C4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A3A822-86A7-4546-A6DD-249DC8AE05FB}" srcId="{D0DC743C-1EA5-452D-9715-1E7B6C2211C4}" destId="{C01B49CA-329E-4487-A45C-3BEA758F6C45}" srcOrd="0" destOrd="0" parTransId="{1D08C244-AC6D-4A75-B69F-0B64C917146C}" sibTransId="{8AA42DE9-0968-4696-96EB-D7EFBFF87F8B}"/>
    <dgm:cxn modelId="{60112B58-FE5E-4394-8EFE-29A63D2F4ADC}" type="presOf" srcId="{C01B49CA-329E-4487-A45C-3BEA758F6C45}" destId="{230776E5-1FE1-421B-9977-E492BF94BC7D}" srcOrd="0" destOrd="0" presId="urn:microsoft.com/office/officeart/2005/8/layout/vList2"/>
    <dgm:cxn modelId="{89DCA0D8-73F6-4DC3-AFAC-2BD6B29B37CA}" type="presOf" srcId="{D0DC743C-1EA5-452D-9715-1E7B6C2211C4}" destId="{9B18C6D2-505F-4489-82AB-DEAE6FC289D7}" srcOrd="0" destOrd="0" presId="urn:microsoft.com/office/officeart/2005/8/layout/vList2"/>
    <dgm:cxn modelId="{F7D94100-EC54-44CE-B92B-48FD7C278817}" type="presParOf" srcId="{9B18C6D2-505F-4489-82AB-DEAE6FC289D7}" destId="{230776E5-1FE1-421B-9977-E492BF94BC7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3B4E1-9E4C-4B38-A5EE-4BE96CB0A30D}">
      <dsp:nvSpPr>
        <dsp:cNvPr id="0" name=""/>
        <dsp:cNvSpPr/>
      </dsp:nvSpPr>
      <dsp:spPr>
        <a:xfrm>
          <a:off x="0" y="79087"/>
          <a:ext cx="20574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EXTRACTING DATA</a:t>
          </a:r>
          <a:endParaRPr lang="en-IN" sz="1800" kern="1200"/>
        </a:p>
      </dsp:txBody>
      <dsp:txXfrm>
        <a:off x="21075" y="100162"/>
        <a:ext cx="2015250" cy="389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17E1-4974-448D-AB37-718F536F06BB}">
      <dsp:nvSpPr>
        <dsp:cNvPr id="0" name=""/>
        <dsp:cNvSpPr/>
      </dsp:nvSpPr>
      <dsp:spPr>
        <a:xfrm>
          <a:off x="923" y="0"/>
          <a:ext cx="1655260" cy="5000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/>
            <a:t>GROUP 2</a:t>
          </a:r>
          <a:endParaRPr lang="en-IN" sz="2300" kern="1200" dirty="0"/>
        </a:p>
      </dsp:txBody>
      <dsp:txXfrm>
        <a:off x="250968" y="0"/>
        <a:ext cx="1155171" cy="5000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5DB90-CBBD-4779-926F-F42B57CD1584}">
      <dsp:nvSpPr>
        <dsp:cNvPr id="0" name=""/>
        <dsp:cNvSpPr/>
      </dsp:nvSpPr>
      <dsp:spPr>
        <a:xfrm>
          <a:off x="0" y="55102"/>
          <a:ext cx="261315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AVERAGE CUSTOMERS</a:t>
          </a:r>
          <a:endParaRPr lang="en-IN" sz="2000" kern="1200" dirty="0"/>
        </a:p>
      </dsp:txBody>
      <dsp:txXfrm>
        <a:off x="23417" y="78519"/>
        <a:ext cx="2566317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F8D34-ED51-4AD0-94F7-FE431DF429CE}">
      <dsp:nvSpPr>
        <dsp:cNvPr id="0" name=""/>
        <dsp:cNvSpPr/>
      </dsp:nvSpPr>
      <dsp:spPr>
        <a:xfrm>
          <a:off x="2087" y="0"/>
          <a:ext cx="1654096" cy="5123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/>
            <a:t>GROUP 3</a:t>
          </a:r>
          <a:endParaRPr lang="en-IN" sz="2300" kern="1200" dirty="0"/>
        </a:p>
      </dsp:txBody>
      <dsp:txXfrm>
        <a:off x="258278" y="0"/>
        <a:ext cx="1141715" cy="5123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2D7B0-9DAF-47D6-8834-9C482FE9C3F3}">
      <dsp:nvSpPr>
        <dsp:cNvPr id="0" name=""/>
        <dsp:cNvSpPr/>
      </dsp:nvSpPr>
      <dsp:spPr>
        <a:xfrm>
          <a:off x="0" y="19125"/>
          <a:ext cx="261315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/>
            <a:t>GOOD CUSTOMERS</a:t>
          </a:r>
          <a:endParaRPr lang="en-IN" sz="2300" kern="1200" dirty="0"/>
        </a:p>
      </dsp:txBody>
      <dsp:txXfrm>
        <a:off x="26930" y="46055"/>
        <a:ext cx="2559291" cy="4977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8354A-C542-4661-9BC2-BC39020D267E}">
      <dsp:nvSpPr>
        <dsp:cNvPr id="0" name=""/>
        <dsp:cNvSpPr/>
      </dsp:nvSpPr>
      <dsp:spPr>
        <a:xfrm>
          <a:off x="0" y="570"/>
          <a:ext cx="1671488" cy="5340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/>
            <a:t>GROUP 4</a:t>
          </a:r>
          <a:endParaRPr lang="en-IN" sz="2300" kern="1200" dirty="0"/>
        </a:p>
      </dsp:txBody>
      <dsp:txXfrm>
        <a:off x="267047" y="570"/>
        <a:ext cx="1137394" cy="5340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EECE3-29A7-4FEA-8C0D-5FBF3D206B4C}">
      <dsp:nvSpPr>
        <dsp:cNvPr id="0" name=""/>
        <dsp:cNvSpPr/>
      </dsp:nvSpPr>
      <dsp:spPr>
        <a:xfrm>
          <a:off x="0" y="7132"/>
          <a:ext cx="2613151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BEST CUSTOMERS</a:t>
          </a:r>
          <a:endParaRPr lang="en-IN" sz="2400" kern="1200" dirty="0"/>
        </a:p>
      </dsp:txBody>
      <dsp:txXfrm>
        <a:off x="28100" y="35232"/>
        <a:ext cx="2556951" cy="5194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525B6-5A58-4CFB-BD8C-D0A9E96BC440}">
      <dsp:nvSpPr>
        <dsp:cNvPr id="0" name=""/>
        <dsp:cNvSpPr/>
      </dsp:nvSpPr>
      <dsp:spPr>
        <a:xfrm>
          <a:off x="1041" y="551"/>
          <a:ext cx="1773337" cy="588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GROUP 1</a:t>
          </a:r>
          <a:endParaRPr lang="en-IN" sz="2400" kern="1200" dirty="0"/>
        </a:p>
      </dsp:txBody>
      <dsp:txXfrm>
        <a:off x="295442" y="551"/>
        <a:ext cx="1184536" cy="5888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05C36-4E32-4F55-9844-5F952CA18815}">
      <dsp:nvSpPr>
        <dsp:cNvPr id="0" name=""/>
        <dsp:cNvSpPr/>
      </dsp:nvSpPr>
      <dsp:spPr>
        <a:xfrm>
          <a:off x="0" y="43110"/>
          <a:ext cx="2952328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/>
            <a:t>LOST POOR CUSTOMERS</a:t>
          </a:r>
          <a:endParaRPr lang="en-IN" sz="2100" kern="1200"/>
        </a:p>
      </dsp:txBody>
      <dsp:txXfrm>
        <a:off x="24588" y="67698"/>
        <a:ext cx="2903152" cy="45450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68A81-877F-43CC-9E9D-EF615959200C}">
      <dsp:nvSpPr>
        <dsp:cNvPr id="0" name=""/>
        <dsp:cNvSpPr/>
      </dsp:nvSpPr>
      <dsp:spPr>
        <a:xfrm>
          <a:off x="1041" y="551"/>
          <a:ext cx="1773337" cy="588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GROUP 2</a:t>
          </a:r>
          <a:endParaRPr lang="en-IN" sz="2400" kern="1200"/>
        </a:p>
      </dsp:txBody>
      <dsp:txXfrm>
        <a:off x="295442" y="551"/>
        <a:ext cx="1184536" cy="5888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601D6-2081-45E5-8D37-FA6A4215473F}">
      <dsp:nvSpPr>
        <dsp:cNvPr id="0" name=""/>
        <dsp:cNvSpPr/>
      </dsp:nvSpPr>
      <dsp:spPr>
        <a:xfrm>
          <a:off x="0" y="67095"/>
          <a:ext cx="299965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LOSING LOYAL CUSTOMERS</a:t>
          </a:r>
          <a:endParaRPr lang="en-IN" sz="1900" kern="1200"/>
        </a:p>
      </dsp:txBody>
      <dsp:txXfrm>
        <a:off x="22246" y="89341"/>
        <a:ext cx="2955164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7F69A-B60B-41BE-A498-618FCB9BFFF0}">
      <dsp:nvSpPr>
        <dsp:cNvPr id="0" name=""/>
        <dsp:cNvSpPr/>
      </dsp:nvSpPr>
      <dsp:spPr>
        <a:xfrm>
          <a:off x="0" y="91079"/>
          <a:ext cx="1716817" cy="407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DATA CLEANING</a:t>
          </a:r>
          <a:endParaRPr lang="en-IN" sz="1700" kern="1200"/>
        </a:p>
      </dsp:txBody>
      <dsp:txXfrm>
        <a:off x="19904" y="110983"/>
        <a:ext cx="1677009" cy="3679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AB8D1-66F6-47BF-B8AC-FB2EDB728BF5}">
      <dsp:nvSpPr>
        <dsp:cNvPr id="0" name=""/>
        <dsp:cNvSpPr/>
      </dsp:nvSpPr>
      <dsp:spPr>
        <a:xfrm>
          <a:off x="1041" y="551"/>
          <a:ext cx="1773337" cy="588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GROUP 3</a:t>
          </a:r>
          <a:endParaRPr lang="en-IN" sz="2400" kern="1200"/>
        </a:p>
      </dsp:txBody>
      <dsp:txXfrm>
        <a:off x="295442" y="551"/>
        <a:ext cx="1184536" cy="58880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CBEE7-E689-4E57-BB94-7FE3A00610F2}">
      <dsp:nvSpPr>
        <dsp:cNvPr id="0" name=""/>
        <dsp:cNvSpPr/>
      </dsp:nvSpPr>
      <dsp:spPr>
        <a:xfrm>
          <a:off x="0" y="7132"/>
          <a:ext cx="29523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GOOD CUSTOMERS</a:t>
          </a:r>
          <a:endParaRPr lang="en-IN" sz="2400" kern="1200"/>
        </a:p>
      </dsp:txBody>
      <dsp:txXfrm>
        <a:off x="28100" y="35232"/>
        <a:ext cx="2896128" cy="51943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94D00-4D72-4569-9082-DCE09852CB80}">
      <dsp:nvSpPr>
        <dsp:cNvPr id="0" name=""/>
        <dsp:cNvSpPr/>
      </dsp:nvSpPr>
      <dsp:spPr>
        <a:xfrm>
          <a:off x="1041" y="551"/>
          <a:ext cx="1773337" cy="588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GROUP 4</a:t>
          </a:r>
          <a:endParaRPr lang="en-IN" sz="2400" kern="1200"/>
        </a:p>
      </dsp:txBody>
      <dsp:txXfrm>
        <a:off x="295442" y="551"/>
        <a:ext cx="1184536" cy="58880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3EAB0-FB9B-4781-B08F-33E8848774CB}">
      <dsp:nvSpPr>
        <dsp:cNvPr id="0" name=""/>
        <dsp:cNvSpPr/>
      </dsp:nvSpPr>
      <dsp:spPr>
        <a:xfrm>
          <a:off x="0" y="7132"/>
          <a:ext cx="288031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BEST CUSTOMERS</a:t>
          </a:r>
          <a:endParaRPr lang="en-IN" sz="2400" kern="1200"/>
        </a:p>
      </dsp:txBody>
      <dsp:txXfrm>
        <a:off x="28100" y="35232"/>
        <a:ext cx="2824119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1F165-88C6-40CA-B412-053C652AADB7}">
      <dsp:nvSpPr>
        <dsp:cNvPr id="0" name=""/>
        <dsp:cNvSpPr/>
      </dsp:nvSpPr>
      <dsp:spPr>
        <a:xfrm>
          <a:off x="0" y="79087"/>
          <a:ext cx="22569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DATA VISUALIZATION</a:t>
          </a:r>
          <a:endParaRPr lang="en-IN" sz="1800" kern="1200"/>
        </a:p>
      </dsp:txBody>
      <dsp:txXfrm>
        <a:off x="21075" y="100162"/>
        <a:ext cx="2214750" cy="389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BA76-8A47-444F-B0AC-B9763D9E61ED}">
      <dsp:nvSpPr>
        <dsp:cNvPr id="0" name=""/>
        <dsp:cNvSpPr/>
      </dsp:nvSpPr>
      <dsp:spPr>
        <a:xfrm>
          <a:off x="0" y="91079"/>
          <a:ext cx="1562094" cy="407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RFM ANALYSIS</a:t>
          </a:r>
          <a:endParaRPr lang="en-IN" sz="1700" kern="1200"/>
        </a:p>
      </dsp:txBody>
      <dsp:txXfrm>
        <a:off x="19904" y="110983"/>
        <a:ext cx="1522286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8384-E845-409C-9268-1EDD1441CEEB}">
      <dsp:nvSpPr>
        <dsp:cNvPr id="0" name=""/>
        <dsp:cNvSpPr/>
      </dsp:nvSpPr>
      <dsp:spPr>
        <a:xfrm>
          <a:off x="0" y="91079"/>
          <a:ext cx="1312860" cy="407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MODELLING</a:t>
          </a:r>
          <a:endParaRPr lang="en-IN" sz="1700" kern="1200"/>
        </a:p>
      </dsp:txBody>
      <dsp:txXfrm>
        <a:off x="19904" y="110983"/>
        <a:ext cx="1273052" cy="367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D7603-EAD7-4963-BC6E-A353834B7BD9}">
      <dsp:nvSpPr>
        <dsp:cNvPr id="0" name=""/>
        <dsp:cNvSpPr/>
      </dsp:nvSpPr>
      <dsp:spPr>
        <a:xfrm>
          <a:off x="0" y="67095"/>
          <a:ext cx="3125191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/>
            <a:t>CUSTOMER SEGMENTATION</a:t>
          </a:r>
          <a:endParaRPr lang="en-IN" sz="1900" kern="1200"/>
        </a:p>
      </dsp:txBody>
      <dsp:txXfrm>
        <a:off x="22246" y="89341"/>
        <a:ext cx="3080699" cy="4112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081BF-0B75-47E9-9881-2FF9B21D3371}">
      <dsp:nvSpPr>
        <dsp:cNvPr id="0" name=""/>
        <dsp:cNvSpPr/>
      </dsp:nvSpPr>
      <dsp:spPr>
        <a:xfrm>
          <a:off x="0" y="91079"/>
          <a:ext cx="1421671" cy="407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CONCLUSION</a:t>
          </a:r>
          <a:endParaRPr lang="en-IN" sz="1700" kern="1200"/>
        </a:p>
      </dsp:txBody>
      <dsp:txXfrm>
        <a:off x="19904" y="110983"/>
        <a:ext cx="1381863" cy="367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5171-2687-47C1-A0B4-9FDDA3D9AB22}">
      <dsp:nvSpPr>
        <dsp:cNvPr id="0" name=""/>
        <dsp:cNvSpPr/>
      </dsp:nvSpPr>
      <dsp:spPr>
        <a:xfrm>
          <a:off x="908" y="591"/>
          <a:ext cx="1654366" cy="5887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 dirty="0"/>
            <a:t>GROUP 1</a:t>
          </a:r>
          <a:endParaRPr lang="en-IN" sz="2100" kern="1200" dirty="0"/>
        </a:p>
      </dsp:txBody>
      <dsp:txXfrm>
        <a:off x="295269" y="591"/>
        <a:ext cx="1065645" cy="5887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776E5-1FE1-421B-9977-E492BF94BC7D}">
      <dsp:nvSpPr>
        <dsp:cNvPr id="0" name=""/>
        <dsp:cNvSpPr/>
      </dsp:nvSpPr>
      <dsp:spPr>
        <a:xfrm>
          <a:off x="0" y="79087"/>
          <a:ext cx="261315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LOST POOR CUSTOMERS</a:t>
          </a:r>
          <a:endParaRPr lang="en-IN" sz="1800" kern="1200" dirty="0"/>
        </a:p>
      </dsp:txBody>
      <dsp:txXfrm>
        <a:off x="21075" y="100162"/>
        <a:ext cx="2571001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1/31/2023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26" Type="http://schemas.openxmlformats.org/officeDocument/2006/relationships/diagramColors" Target="../diagrams/colors12.xml"/><Relationship Id="rId39" Type="http://schemas.openxmlformats.org/officeDocument/2006/relationships/diagramLayout" Target="../diagrams/layout15.xml"/><Relationship Id="rId21" Type="http://schemas.openxmlformats.org/officeDocument/2006/relationships/diagramColors" Target="../diagrams/colors11.xml"/><Relationship Id="rId34" Type="http://schemas.openxmlformats.org/officeDocument/2006/relationships/diagramLayout" Target="../diagrams/layout14.xml"/><Relationship Id="rId42" Type="http://schemas.microsoft.com/office/2007/relationships/diagramDrawing" Target="../diagrams/drawing15.xml"/><Relationship Id="rId7" Type="http://schemas.microsoft.com/office/2007/relationships/diagramDrawing" Target="../diagrams/drawing8.xml"/><Relationship Id="rId2" Type="http://schemas.openxmlformats.org/officeDocument/2006/relationships/image" Target="../media/image27.jpeg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29" Type="http://schemas.openxmlformats.org/officeDocument/2006/relationships/diagramLayout" Target="../diagrams/layout13.xml"/><Relationship Id="rId41" Type="http://schemas.openxmlformats.org/officeDocument/2006/relationships/diagramColors" Target="../diagrams/colors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24" Type="http://schemas.openxmlformats.org/officeDocument/2006/relationships/diagramLayout" Target="../diagrams/layout12.xml"/><Relationship Id="rId32" Type="http://schemas.microsoft.com/office/2007/relationships/diagramDrawing" Target="../diagrams/drawing13.xml"/><Relationship Id="rId37" Type="http://schemas.microsoft.com/office/2007/relationships/diagramDrawing" Target="../diagrams/drawing14.xml"/><Relationship Id="rId40" Type="http://schemas.openxmlformats.org/officeDocument/2006/relationships/diagramQuickStyle" Target="../diagrams/quickStyle15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23" Type="http://schemas.openxmlformats.org/officeDocument/2006/relationships/diagramData" Target="../diagrams/data12.xml"/><Relationship Id="rId28" Type="http://schemas.openxmlformats.org/officeDocument/2006/relationships/diagramData" Target="../diagrams/data13.xml"/><Relationship Id="rId36" Type="http://schemas.openxmlformats.org/officeDocument/2006/relationships/diagramColors" Target="../diagrams/colors14.xml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31" Type="http://schemas.openxmlformats.org/officeDocument/2006/relationships/diagramColors" Target="../diagrams/colors13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Relationship Id="rId27" Type="http://schemas.microsoft.com/office/2007/relationships/diagramDrawing" Target="../diagrams/drawing12.xml"/><Relationship Id="rId30" Type="http://schemas.openxmlformats.org/officeDocument/2006/relationships/diagramQuickStyle" Target="../diagrams/quickStyle13.xml"/><Relationship Id="rId35" Type="http://schemas.openxmlformats.org/officeDocument/2006/relationships/diagramQuickStyle" Target="../diagrams/quickStyle14.xml"/><Relationship Id="rId43" Type="http://schemas.openxmlformats.org/officeDocument/2006/relationships/image" Target="../media/image28.png"/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5" Type="http://schemas.openxmlformats.org/officeDocument/2006/relationships/diagramQuickStyle" Target="../diagrams/quickStyle12.xml"/><Relationship Id="rId33" Type="http://schemas.openxmlformats.org/officeDocument/2006/relationships/diagramData" Target="../diagrams/data14.xml"/><Relationship Id="rId38" Type="http://schemas.openxmlformats.org/officeDocument/2006/relationships/diagramData" Target="../diagrams/data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18.xml"/><Relationship Id="rId18" Type="http://schemas.openxmlformats.org/officeDocument/2006/relationships/diagramData" Target="../diagrams/data19.xml"/><Relationship Id="rId26" Type="http://schemas.openxmlformats.org/officeDocument/2006/relationships/diagramColors" Target="../diagrams/colors20.xml"/><Relationship Id="rId39" Type="http://schemas.openxmlformats.org/officeDocument/2006/relationships/diagramLayout" Target="../diagrams/layout23.xml"/><Relationship Id="rId21" Type="http://schemas.openxmlformats.org/officeDocument/2006/relationships/diagramColors" Target="../diagrams/colors19.xml"/><Relationship Id="rId34" Type="http://schemas.openxmlformats.org/officeDocument/2006/relationships/diagramLayout" Target="../diagrams/layout22.xml"/><Relationship Id="rId42" Type="http://schemas.microsoft.com/office/2007/relationships/diagramDrawing" Target="../diagrams/drawing23.xml"/><Relationship Id="rId7" Type="http://schemas.microsoft.com/office/2007/relationships/diagramDrawing" Target="../diagrams/drawing16.xml"/><Relationship Id="rId2" Type="http://schemas.openxmlformats.org/officeDocument/2006/relationships/image" Target="../media/image31.jpeg"/><Relationship Id="rId16" Type="http://schemas.openxmlformats.org/officeDocument/2006/relationships/diagramColors" Target="../diagrams/colors18.xml"/><Relationship Id="rId20" Type="http://schemas.openxmlformats.org/officeDocument/2006/relationships/diagramQuickStyle" Target="../diagrams/quickStyle19.xml"/><Relationship Id="rId29" Type="http://schemas.openxmlformats.org/officeDocument/2006/relationships/diagramLayout" Target="../diagrams/layout21.xml"/><Relationship Id="rId41" Type="http://schemas.openxmlformats.org/officeDocument/2006/relationships/diagramColors" Target="../diagrams/colors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24" Type="http://schemas.openxmlformats.org/officeDocument/2006/relationships/diagramLayout" Target="../diagrams/layout20.xml"/><Relationship Id="rId32" Type="http://schemas.microsoft.com/office/2007/relationships/diagramDrawing" Target="../diagrams/drawing21.xml"/><Relationship Id="rId37" Type="http://schemas.microsoft.com/office/2007/relationships/diagramDrawing" Target="../diagrams/drawing22.xml"/><Relationship Id="rId40" Type="http://schemas.openxmlformats.org/officeDocument/2006/relationships/diagramQuickStyle" Target="../diagrams/quickStyle23.xml"/><Relationship Id="rId5" Type="http://schemas.openxmlformats.org/officeDocument/2006/relationships/diagramQuickStyle" Target="../diagrams/quickStyle16.xml"/><Relationship Id="rId15" Type="http://schemas.openxmlformats.org/officeDocument/2006/relationships/diagramQuickStyle" Target="../diagrams/quickStyle18.xml"/><Relationship Id="rId23" Type="http://schemas.openxmlformats.org/officeDocument/2006/relationships/diagramData" Target="../diagrams/data20.xml"/><Relationship Id="rId28" Type="http://schemas.openxmlformats.org/officeDocument/2006/relationships/diagramData" Target="../diagrams/data21.xml"/><Relationship Id="rId36" Type="http://schemas.openxmlformats.org/officeDocument/2006/relationships/diagramColors" Target="../diagrams/colors22.xml"/><Relationship Id="rId10" Type="http://schemas.openxmlformats.org/officeDocument/2006/relationships/diagramQuickStyle" Target="../diagrams/quickStyle17.xml"/><Relationship Id="rId19" Type="http://schemas.openxmlformats.org/officeDocument/2006/relationships/diagramLayout" Target="../diagrams/layout19.xml"/><Relationship Id="rId31" Type="http://schemas.openxmlformats.org/officeDocument/2006/relationships/diagramColors" Target="../diagrams/colors21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diagramLayout" Target="../diagrams/layout18.xml"/><Relationship Id="rId22" Type="http://schemas.microsoft.com/office/2007/relationships/diagramDrawing" Target="../diagrams/drawing19.xml"/><Relationship Id="rId27" Type="http://schemas.microsoft.com/office/2007/relationships/diagramDrawing" Target="../diagrams/drawing20.xml"/><Relationship Id="rId30" Type="http://schemas.openxmlformats.org/officeDocument/2006/relationships/diagramQuickStyle" Target="../diagrams/quickStyle21.xml"/><Relationship Id="rId35" Type="http://schemas.openxmlformats.org/officeDocument/2006/relationships/diagramQuickStyle" Target="../diagrams/quickStyle22.xml"/><Relationship Id="rId43" Type="http://schemas.openxmlformats.org/officeDocument/2006/relationships/image" Target="../media/image32.png"/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12" Type="http://schemas.microsoft.com/office/2007/relationships/diagramDrawing" Target="../diagrams/drawing17.xml"/><Relationship Id="rId17" Type="http://schemas.microsoft.com/office/2007/relationships/diagramDrawing" Target="../diagrams/drawing18.xml"/><Relationship Id="rId25" Type="http://schemas.openxmlformats.org/officeDocument/2006/relationships/diagramQuickStyle" Target="../diagrams/quickStyle20.xml"/><Relationship Id="rId33" Type="http://schemas.openxmlformats.org/officeDocument/2006/relationships/diagramData" Target="../diagrams/data22.xml"/><Relationship Id="rId38" Type="http://schemas.openxmlformats.org/officeDocument/2006/relationships/diagramData" Target="../diagrams/data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stomer Segmentation Dataset | Kaggle">
            <a:extLst>
              <a:ext uri="{FF2B5EF4-FFF2-40B4-BE49-F238E27FC236}">
                <a16:creationId xmlns:a16="http://schemas.microsoft.com/office/drawing/2014/main" id="{93AA831A-AB8D-04F8-6609-E089B360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" y="27786"/>
            <a:ext cx="12166738" cy="68302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8B5848C-BC8D-7D55-5DE6-316812AFD9AC}"/>
              </a:ext>
            </a:extLst>
          </p:cNvPr>
          <p:cNvSpPr/>
          <p:nvPr/>
        </p:nvSpPr>
        <p:spPr>
          <a:xfrm>
            <a:off x="3431704" y="1556792"/>
            <a:ext cx="6912768" cy="468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– 4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MACHINE LEARNING</a:t>
            </a: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SEGMENTATION ONLINE RETAIL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–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Sana Mulani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65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8900" y="342900"/>
            <a:ext cx="9563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COUNTRY WISE CUSTOMERS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6DC73-0536-13C1-1235-8FCC16C77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9051" r="4194" b="38450"/>
          <a:stretch/>
        </p:blipFill>
        <p:spPr>
          <a:xfrm>
            <a:off x="191344" y="1484784"/>
            <a:ext cx="11521280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393700"/>
            <a:ext cx="103632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lang="en-CA" sz="3302">
                <a:solidFill>
                  <a:srgbClr val="2E5395"/>
                </a:solidFill>
                <a:latin typeface="Arial Black"/>
                <a:cs typeface="Arial Black"/>
              </a:rPr>
              <a:t>COUNTRY WISE PURCHASE QUANTITY</a:t>
            </a:r>
          </a:p>
          <a:p>
            <a:pPr>
              <a:lnSpc>
                <a:spcPts val="3795"/>
              </a:lnSpc>
            </a:pPr>
            <a:endParaRPr lang="en-CA" sz="33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1FBBE-7070-7316-21AC-95A8F22FB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9051" r="4789" b="37400"/>
          <a:stretch/>
        </p:blipFill>
        <p:spPr>
          <a:xfrm>
            <a:off x="191344" y="1628800"/>
            <a:ext cx="11449272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1500" y="393700"/>
            <a:ext cx="10350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lang="en-CA" sz="3302">
                <a:solidFill>
                  <a:srgbClr val="2E5395"/>
                </a:solidFill>
                <a:latin typeface="Arial Black"/>
                <a:cs typeface="Arial Black"/>
              </a:rPr>
              <a:t>PRODUCT WISE PURCHASE QUANTITY</a:t>
            </a:r>
          </a:p>
          <a:p>
            <a:pPr>
              <a:lnSpc>
                <a:spcPts val="3795"/>
              </a:lnSpc>
            </a:pPr>
            <a:endParaRPr lang="en-CA" sz="33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A189-AD48-A1CD-8707-86B4FF00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9051" r="3599" b="34250"/>
          <a:stretch/>
        </p:blipFill>
        <p:spPr>
          <a:xfrm>
            <a:off x="119336" y="1700808"/>
            <a:ext cx="11521280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2600" y="342900"/>
            <a:ext cx="91694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PRODUCT WISE REVENUE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E66EA-7E52-8C05-8937-3BDAD5D48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9051" r="3599" b="35300"/>
          <a:stretch/>
        </p:blipFill>
        <p:spPr>
          <a:xfrm>
            <a:off x="119336" y="1556792"/>
            <a:ext cx="11593288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4300" y="342900"/>
            <a:ext cx="95377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PRODUCT WISE CUSTOMERS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52CDA-2E8B-7186-D798-24267B08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t="9051" r="3599" b="35300"/>
          <a:stretch/>
        </p:blipFill>
        <p:spPr>
          <a:xfrm>
            <a:off x="119336" y="1520788"/>
            <a:ext cx="11521280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0" y="342900"/>
            <a:ext cx="102870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CUSTOMER WISE CANCELLATIONS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0ACE3-C464-3CDA-1B4A-455D88251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9051" r="4194" b="40550"/>
          <a:stretch/>
        </p:blipFill>
        <p:spPr>
          <a:xfrm>
            <a:off x="335360" y="1484784"/>
            <a:ext cx="11521280" cy="34563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2800" y="342900"/>
            <a:ext cx="101092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COUNTRY WISE CANCELLATIONS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BB755-BA48-2938-1235-566E3D931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9051" r="3599" b="37400"/>
          <a:stretch/>
        </p:blipFill>
        <p:spPr>
          <a:xfrm>
            <a:off x="263352" y="1844824"/>
            <a:ext cx="11521280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" t="53249" r="729" b="16897"/>
          <a:stretch/>
        </p:blipFill>
        <p:spPr>
          <a:xfrm>
            <a:off x="0" y="3645024"/>
            <a:ext cx="12103100" cy="204359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15900" y="254000"/>
            <a:ext cx="11976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VISUALIZING DISTRIBUTIONS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" y="38100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1. Visualizing the distribution of quantity, unitprice and total amount columns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" y="4406900"/>
            <a:ext cx="121031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2. It shows a positively skewed distribution because most of the values are clustered around the left side of the distribution</a:t>
            </a:r>
            <a:br>
              <a:rPr lang="en-CA" sz="1800">
                <a:solidFill>
                  <a:srgbClr val="000000"/>
                </a:solidFill>
                <a:latin typeface="Times New Roman"/>
              </a:rPr>
            </a:b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while the right tail of the distribution is longer, which means mean&gt;median&gt;mode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00" y="52070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3. For symmetric graph mean=median=mode.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E6153-B956-A3C4-B922-244B83F84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836712"/>
            <a:ext cx="11773629" cy="25543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t="64267" r="2160" b="15085"/>
          <a:stretch/>
        </p:blipFill>
        <p:spPr>
          <a:xfrm>
            <a:off x="0" y="4365104"/>
            <a:ext cx="11928648" cy="141339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88900" y="139700"/>
            <a:ext cx="12103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3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LOG TRANSFORMATION</a:t>
            </a:r>
          </a:p>
          <a:p>
            <a:pPr>
              <a:lnSpc>
                <a:spcPts val="363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" y="45085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1. After applying log transformation now the distribution plot looks comparatively better than being skewed.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" y="5181600"/>
            <a:ext cx="121031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2. We use log transformation when our original continuous data does not follow the bell curve, we can log transform this data</a:t>
            </a:r>
            <a:br>
              <a:rPr lang="en-CA" sz="1800">
                <a:solidFill>
                  <a:srgbClr val="000000"/>
                </a:solidFill>
                <a:latin typeface="Times New Roman"/>
              </a:rPr>
            </a:b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to make it as “normal” as possible so that the analysis results from this data become more valid</a:t>
            </a:r>
            <a:r>
              <a:rPr lang="en-CA" sz="1800">
                <a:solidFill>
                  <a:srgbClr val="363636"/>
                </a:solidFill>
                <a:latin typeface="Calibri"/>
                <a:cs typeface="Calibri"/>
              </a:rPr>
              <a:t>.</a:t>
            </a:r>
          </a:p>
          <a:p>
            <a:pPr>
              <a:lnSpc>
                <a:spcPts val="20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88B43-D89D-8FA6-03A8-3CCCB605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t="51051" r="2975" b="3800"/>
          <a:stretch/>
        </p:blipFill>
        <p:spPr>
          <a:xfrm>
            <a:off x="115758" y="1118828"/>
            <a:ext cx="11596866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/>
          <a:stretch/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55600" y="127000"/>
            <a:ext cx="118364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RFM ANALYSIS</a:t>
            </a:r>
          </a:p>
          <a:p>
            <a:pPr>
              <a:lnSpc>
                <a:spcPts val="32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32400" y="2794000"/>
            <a:ext cx="695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8" b="1">
                <a:solidFill>
                  <a:srgbClr val="2E5496"/>
                </a:solidFill>
                <a:latin typeface="Calibri Bold"/>
                <a:cs typeface="Calibri Bold"/>
              </a:rPr>
              <a:t>How frequently do</a:t>
            </a:r>
          </a:p>
          <a:p>
            <a:pPr>
              <a:lnSpc>
                <a:spcPts val="2185"/>
              </a:lnSpc>
            </a:pPr>
            <a:endParaRPr lang="en-CA" sz="18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32400" y="3086100"/>
            <a:ext cx="695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>
                <a:solidFill>
                  <a:srgbClr val="2E5496"/>
                </a:solidFill>
                <a:latin typeface="Calibri Bold"/>
                <a:cs typeface="Calibri Bold"/>
              </a:rPr>
              <a:t>customers visit</a:t>
            </a:r>
          </a:p>
          <a:p>
            <a:pPr>
              <a:lnSpc>
                <a:spcPts val="2185"/>
              </a:lnSpc>
            </a:pPr>
            <a:endParaRPr lang="en-CA" sz="18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89200" y="5207000"/>
            <a:ext cx="876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Money</a:t>
            </a:r>
          </a:p>
          <a:p>
            <a:pPr>
              <a:lnSpc>
                <a:spcPts val="2300"/>
              </a:lnSpc>
            </a:pPr>
            <a:endParaRPr lang="en-CA" sz="2014" b="1">
              <a:solidFill>
                <a:srgbClr val="2E5496"/>
              </a:solidFill>
              <a:latin typeface="Calibri Bold"/>
              <a:cs typeface="Calibr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64100" y="5207000"/>
            <a:ext cx="39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By</a:t>
            </a:r>
          </a:p>
          <a:p>
            <a:pPr>
              <a:lnSpc>
                <a:spcPts val="2300"/>
              </a:lnSpc>
            </a:pPr>
            <a:endParaRPr lang="en-CA" sz="2014" b="1">
              <a:solidFill>
                <a:srgbClr val="2E5496"/>
              </a:solidFill>
              <a:latin typeface="Calibri Bold"/>
              <a:cs typeface="Cali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65400" y="5511800"/>
            <a:ext cx="78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Spent</a:t>
            </a:r>
          </a:p>
          <a:p>
            <a:pPr>
              <a:lnSpc>
                <a:spcPts val="2300"/>
              </a:lnSpc>
            </a:pPr>
            <a:endParaRPr lang="en-CA" sz="2014" b="1">
              <a:solidFill>
                <a:srgbClr val="2E5496"/>
              </a:solidFill>
              <a:latin typeface="Calibri Bold"/>
              <a:cs typeface="Calibri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83100" y="5511800"/>
            <a:ext cx="1206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Customer</a:t>
            </a:r>
          </a:p>
          <a:p>
            <a:pPr>
              <a:lnSpc>
                <a:spcPts val="2300"/>
              </a:lnSpc>
            </a:pPr>
            <a:endParaRPr lang="en-CA" sz="2014" b="1">
              <a:solidFill>
                <a:srgbClr val="2E5496"/>
              </a:solidFill>
              <a:latin typeface="Calibri Bold"/>
              <a:cs typeface="Calibr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53300" y="5740400"/>
            <a:ext cx="4838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431800" algn="l"/>
              </a:tabLst>
            </a:pP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Recent visit by the</a:t>
            </a:r>
            <a:br>
              <a:rPr lang="en-CA" sz="2004">
                <a:solidFill>
                  <a:srgbClr val="000000"/>
                </a:solidFill>
                <a:latin typeface="Times New Roman"/>
              </a:rPr>
            </a:br>
            <a:r>
              <a:rPr lang="en-CA" sz="2014" b="1">
                <a:solidFill>
                  <a:srgbClr val="2E5496"/>
                </a:solidFill>
                <a:latin typeface="Calibri Bold"/>
                <a:cs typeface="Calibri Bold"/>
              </a:rPr>
              <a:t>	customers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41ABE-CCEB-E2AA-D50F-C3FE87A5969E}"/>
              </a:ext>
            </a:extLst>
          </p:cNvPr>
          <p:cNvSpPr/>
          <p:nvPr/>
        </p:nvSpPr>
        <p:spPr>
          <a:xfrm>
            <a:off x="11136560" y="127000"/>
            <a:ext cx="792088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-104" t="38946" r="104" b="-425"/>
          <a:stretch/>
        </p:blipFill>
        <p:spPr>
          <a:xfrm>
            <a:off x="-12700" y="2665994"/>
            <a:ext cx="12192000" cy="4208388"/>
          </a:xfrm>
          <a:prstGeom prst="rect">
            <a:avLst/>
          </a:prstGeom>
        </p:spPr>
      </p:pic>
      <p:sp>
        <p:nvSpPr>
          <p:cNvPr id="33" name="TextBox 2"/>
          <p:cNvSpPr txBox="1"/>
          <p:nvPr/>
        </p:nvSpPr>
        <p:spPr>
          <a:xfrm>
            <a:off x="190500" y="139700"/>
            <a:ext cx="120015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1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INTRODUCTION</a:t>
            </a:r>
          </a:p>
          <a:p>
            <a:pPr>
              <a:lnSpc>
                <a:spcPts val="351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500" y="609600"/>
            <a:ext cx="1200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2" b="1">
                <a:solidFill>
                  <a:srgbClr val="2E5496"/>
                </a:solidFill>
                <a:latin typeface="Calibri Bold"/>
                <a:cs typeface="Calibri Bold"/>
              </a:rPr>
              <a:t>1. The main goal is to identify customers that are most profitable and the ones who</a:t>
            </a:r>
          </a:p>
          <a:p>
            <a:pPr>
              <a:lnSpc>
                <a:spcPts val="276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0500" y="952500"/>
            <a:ext cx="1200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lang="en-CA" sz="2410" b="1">
                <a:solidFill>
                  <a:srgbClr val="2E5496"/>
                </a:solidFill>
                <a:latin typeface="Calibri Bold"/>
                <a:cs typeface="Calibri Bold"/>
              </a:rPr>
              <a:t>churned out to prevent further loss of customer by redefining company policies.</a:t>
            </a:r>
          </a:p>
          <a:p>
            <a:pPr>
              <a:lnSpc>
                <a:spcPts val="256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0500" y="1384300"/>
            <a:ext cx="1200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2" b="1">
                <a:solidFill>
                  <a:srgbClr val="2E5496"/>
                </a:solidFill>
                <a:latin typeface="Calibri Bold"/>
                <a:cs typeface="Calibri Bold"/>
              </a:rPr>
              <a:t>2. CLUSTER ANALYSIS: Statistically Segment Customers into groups Observation by using the</a:t>
            </a:r>
          </a:p>
          <a:p>
            <a:pPr>
              <a:lnSpc>
                <a:spcPts val="276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0500" y="1718867"/>
            <a:ext cx="1200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>
                <a:solidFill>
                  <a:srgbClr val="2E5496"/>
                </a:solidFill>
                <a:latin typeface="Calibri Bold"/>
                <a:cs typeface="Calibri Bold"/>
              </a:rPr>
              <a:t>features given below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" y="2177044"/>
            <a:ext cx="120015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6">
                <a:solidFill>
                  <a:srgbClr val="C00000"/>
                </a:solidFill>
                <a:latin typeface="Calibri Light"/>
                <a:cs typeface="Calibri Light"/>
              </a:rPr>
              <a:t>Data Description</a:t>
            </a:r>
          </a:p>
          <a:p>
            <a:pPr>
              <a:lnSpc>
                <a:spcPts val="2990"/>
              </a:lnSpc>
            </a:pPr>
            <a:endParaRPr lang="en-CA" sz="260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0700" y="2832100"/>
            <a:ext cx="11938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16" b="1">
                <a:solidFill>
                  <a:srgbClr val="FFFFFF"/>
                </a:solidFill>
                <a:latin typeface="Calibri Bold"/>
                <a:cs typeface="Calibri Bold"/>
              </a:rPr>
              <a:t>Attribute   Data Type  Description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4000" y="3454400"/>
            <a:ext cx="1803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Invoice Number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7900" y="3454400"/>
            <a:ext cx="1104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41800" y="3454400"/>
            <a:ext cx="7340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 dirty="0">
                <a:solidFill>
                  <a:srgbClr val="FFFFFF"/>
                </a:solidFill>
                <a:latin typeface="Calibri"/>
                <a:cs typeface="Calibri"/>
              </a:rPr>
              <a:t>6-digit unique number / code starts with letter 'c', it indicates a cancellation</a:t>
            </a:r>
          </a:p>
          <a:p>
            <a:pPr>
              <a:lnSpc>
                <a:spcPts val="2070"/>
              </a:lnSpc>
            </a:pPr>
            <a:endParaRPr lang="en-CA" sz="1799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4000" y="3873500"/>
            <a:ext cx="1346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Stock Code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7900" y="3873500"/>
            <a:ext cx="1104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41800" y="3873500"/>
            <a:ext cx="575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a 5-digit unique number assigned to each distinct product.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4000" y="4267200"/>
            <a:ext cx="1384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Description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7900" y="4267200"/>
            <a:ext cx="1104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41800" y="4267200"/>
            <a:ext cx="2247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Product (item) name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4000" y="4673600"/>
            <a:ext cx="1130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47900" y="4673600"/>
            <a:ext cx="1117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241800" y="4673600"/>
            <a:ext cx="4889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Quantities of each product (item) per transaction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4000" y="5080000"/>
            <a:ext cx="1473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Invoice Date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47900" y="5080000"/>
            <a:ext cx="1117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41800" y="5080000"/>
            <a:ext cx="5207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Date and time when each transaction was generated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4000" y="5473700"/>
            <a:ext cx="1231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Unit Price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47900" y="5473700"/>
            <a:ext cx="1117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Numeric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241800" y="5473700"/>
            <a:ext cx="3378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Product price per unit in sterling.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4000" y="5880100"/>
            <a:ext cx="1422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CustomerID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47900" y="5880100"/>
            <a:ext cx="1104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41800" y="5880100"/>
            <a:ext cx="3683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5-digit unique number for Customer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54000" y="6286500"/>
            <a:ext cx="1066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247900" y="6286500"/>
            <a:ext cx="1104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Nominal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41800" y="6286500"/>
            <a:ext cx="5410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99">
                <a:solidFill>
                  <a:srgbClr val="FFFFFF"/>
                </a:solidFill>
                <a:latin typeface="Calibri"/>
                <a:cs typeface="Calibri"/>
              </a:rPr>
              <a:t>the name of the country where each customer resides.</a:t>
            </a:r>
          </a:p>
          <a:p>
            <a:pPr>
              <a:lnSpc>
                <a:spcPts val="2070"/>
              </a:lnSpc>
            </a:pPr>
            <a:endParaRPr lang="en-CA" sz="1799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"/>
          <p:cNvSpPr txBox="1"/>
          <p:nvPr/>
        </p:nvSpPr>
        <p:spPr>
          <a:xfrm>
            <a:off x="215900" y="165100"/>
            <a:ext cx="11976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RFM MODELLING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7800" y="825500"/>
            <a:ext cx="821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943100" algn="l"/>
                <a:tab pos="3898900" algn="l"/>
                <a:tab pos="5842000" algn="l"/>
              </a:tabLst>
            </a:pPr>
            <a:r>
              <a:rPr lang="en-CA" sz="1810" b="1">
                <a:solidFill>
                  <a:srgbClr val="FFFFFF"/>
                </a:solidFill>
                <a:latin typeface="Calibri Bold"/>
                <a:cs typeface="Calibri Bold"/>
              </a:rPr>
              <a:t>Customer Name	Recency	Frequency	Monetary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7800" y="833234"/>
            <a:ext cx="6638280" cy="53860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943100" algn="l"/>
                <a:tab pos="3898900" algn="l"/>
                <a:tab pos="5842000" algn="l"/>
              </a:tabLst>
            </a:pPr>
            <a:r>
              <a:rPr lang="en-CA" sz="1800" dirty="0">
                <a:solidFill>
                  <a:srgbClr val="000000"/>
                </a:solidFill>
                <a:latin typeface="Calibri"/>
                <a:cs typeface="Calibri"/>
              </a:rPr>
              <a:t>Anthony	326	1	7183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8512" y="1372852"/>
            <a:ext cx="6638280" cy="53860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943100" algn="l"/>
                <a:tab pos="3898900" algn="l"/>
                <a:tab pos="5842000" algn="l"/>
              </a:tabLst>
            </a:pPr>
            <a:r>
              <a:rPr lang="en-CA" sz="1802" dirty="0">
                <a:solidFill>
                  <a:srgbClr val="000000"/>
                </a:solidFill>
                <a:latin typeface="Calibri"/>
                <a:cs typeface="Calibri"/>
              </a:rPr>
              <a:t>Rahul	2	182	4310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8512" y="1887482"/>
            <a:ext cx="6638280" cy="538609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943100" algn="l"/>
                <a:tab pos="3898900" algn="l"/>
                <a:tab pos="5842000" algn="l"/>
              </a:tabLst>
            </a:pPr>
            <a:r>
              <a:rPr lang="en-CA" sz="1802" dirty="0">
                <a:solidFill>
                  <a:srgbClr val="000000"/>
                </a:solidFill>
                <a:latin typeface="Calibri"/>
                <a:cs typeface="Calibri"/>
              </a:rPr>
              <a:t>Syed	75	31	1765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768" y="2612709"/>
            <a:ext cx="8293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3012" b="1" dirty="0">
                <a:solidFill>
                  <a:srgbClr val="2E5496"/>
                </a:solidFill>
                <a:latin typeface="Calibri Bold"/>
                <a:cs typeface="Calibri Bold"/>
              </a:rPr>
              <a:t>CONCLUSIONS:</a:t>
            </a:r>
          </a:p>
          <a:p>
            <a:pPr>
              <a:lnSpc>
                <a:spcPts val="3450"/>
              </a:lnSpc>
            </a:pPr>
            <a:endParaRPr lang="en-CA" sz="3002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8368" y="3243629"/>
            <a:ext cx="8640960" cy="13465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cs typeface="Calibri"/>
              </a:rPr>
              <a:t>Anthon</a:t>
            </a: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</a:p>
          <a:p>
            <a:pPr>
              <a:lnSpc>
                <a:spcPts val="2070"/>
              </a:lnSpc>
            </a:pPr>
            <a:r>
              <a:rPr lang="en-CA" sz="1800" dirty="0">
                <a:solidFill>
                  <a:srgbClr val="000000"/>
                </a:solidFill>
              </a:rPr>
              <a:t>      </a:t>
            </a:r>
            <a:r>
              <a:rPr lang="en-CA" sz="1800" dirty="0">
                <a:latin typeface="Calibri"/>
                <a:cs typeface="Calibri"/>
              </a:rPr>
              <a:t>Anthony visited 326 days (approx. 1 year) ago and visited 15 times and spent </a:t>
            </a:r>
          </a:p>
          <a:p>
            <a:pPr>
              <a:lnSpc>
                <a:spcPts val="2070"/>
              </a:lnSpc>
            </a:pPr>
            <a:r>
              <a:rPr lang="en-CA" sz="1802" dirty="0">
                <a:latin typeface="Calibri"/>
                <a:cs typeface="Calibri"/>
              </a:rPr>
              <a:t>around 7183  </a:t>
            </a:r>
            <a:r>
              <a:rPr lang="en-CA" sz="1800" dirty="0" err="1">
                <a:latin typeface="Calibri"/>
                <a:cs typeface="Calibri"/>
              </a:rPr>
              <a:t>Sterlings</a:t>
            </a:r>
            <a:endParaRPr lang="en-CA" sz="1800" dirty="0">
              <a:latin typeface="Calibri"/>
              <a:cs typeface="Calibri"/>
            </a:endParaRPr>
          </a:p>
          <a:p>
            <a:pPr>
              <a:lnSpc>
                <a:spcPts val="2070"/>
              </a:lnSpc>
            </a:pPr>
            <a:endParaRPr lang="en-CA" sz="1800" dirty="0">
              <a:latin typeface="Calibri"/>
              <a:cs typeface="Calibri"/>
            </a:endParaRPr>
          </a:p>
          <a:p>
            <a:pPr>
              <a:lnSpc>
                <a:spcPts val="2070"/>
              </a:lnSpc>
            </a:pPr>
            <a:r>
              <a:rPr lang="en-CA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3392" y="4341855"/>
            <a:ext cx="1374082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cs typeface="Calibri"/>
              </a:rPr>
              <a:t>Rahul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9376" y="4729366"/>
            <a:ext cx="7992888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latin typeface="Calibri"/>
                <a:cs typeface="Calibri"/>
              </a:rPr>
              <a:t>Rahul visited 2 days ago and visited 182 times and spent around 4310 </a:t>
            </a:r>
            <a:r>
              <a:rPr lang="en-CA" sz="1800" dirty="0" err="1">
                <a:latin typeface="Calibri"/>
                <a:cs typeface="Calibri"/>
              </a:rPr>
              <a:t>Sterlings</a:t>
            </a:r>
            <a:endParaRPr lang="en-CA" sz="1800" dirty="0">
              <a:latin typeface="Calibri"/>
              <a:cs typeface="Calibri"/>
            </a:endParaRP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6124" y="5393106"/>
            <a:ext cx="888652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cs typeface="Calibri"/>
              </a:rPr>
              <a:t>Syed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9376" y="5763195"/>
            <a:ext cx="7100342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latin typeface="Calibri"/>
                <a:cs typeface="Calibri"/>
              </a:rPr>
              <a:t>Syed visited 75 days ago (2.5 months)and visited 31 times and spent around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9376" y="6152912"/>
            <a:ext cx="1323183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dirty="0">
                <a:latin typeface="Calibri"/>
                <a:cs typeface="Calibri"/>
              </a:rPr>
              <a:t>1765 </a:t>
            </a:r>
            <a:r>
              <a:rPr lang="en-CA" sz="1802" dirty="0" err="1">
                <a:latin typeface="Calibri"/>
                <a:cs typeface="Calibri"/>
              </a:rPr>
              <a:t>Sterlings</a:t>
            </a:r>
            <a:endParaRPr lang="en-CA" sz="1802" dirty="0">
              <a:latin typeface="Calibri"/>
              <a:cs typeface="Calibri"/>
            </a:endParaRP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62360" y="1341236"/>
            <a:ext cx="1483163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508" b="1" dirty="0">
                <a:latin typeface="Calibri Bold"/>
                <a:cs typeface="Calibri Bold"/>
              </a:rPr>
              <a:t>RFM</a:t>
            </a:r>
            <a:r>
              <a:rPr lang="en-CA" sz="2508" b="1" dirty="0">
                <a:solidFill>
                  <a:srgbClr val="FFFFFF"/>
                </a:solidFill>
                <a:latin typeface="Calibri Bold"/>
                <a:cs typeface="Calibri Bold"/>
              </a:rPr>
              <a:t> </a:t>
            </a:r>
            <a:r>
              <a:rPr lang="en-CA" sz="2508" b="1" dirty="0">
                <a:latin typeface="Calibri Bold"/>
                <a:cs typeface="Calibri Bold"/>
              </a:rPr>
              <a:t>TABLE</a:t>
            </a: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81846" y="3429000"/>
            <a:ext cx="1821396" cy="11424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CA" sz="2505" b="1" dirty="0">
                <a:latin typeface="Calibri Bold"/>
                <a:cs typeface="Calibri Bold"/>
              </a:rPr>
              <a:t>Lost Potential</a:t>
            </a:r>
            <a:br>
              <a:rPr lang="en-CA" sz="2495" dirty="0">
                <a:latin typeface="Times New Roman"/>
              </a:rPr>
            </a:br>
            <a:r>
              <a:rPr lang="en-CA" sz="2505" b="1" dirty="0">
                <a:latin typeface="Calibri Bold"/>
                <a:cs typeface="Calibri Bold"/>
              </a:rPr>
              <a:t>	Customer</a:t>
            </a:r>
          </a:p>
          <a:p>
            <a:pPr>
              <a:lnSpc>
                <a:spcPts val="3000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62133" y="4433369"/>
            <a:ext cx="2060821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82879">
              <a:lnSpc>
                <a:spcPts val="2400"/>
              </a:lnSpc>
            </a:pPr>
            <a:r>
              <a:rPr lang="en-CA" sz="2014" b="1" dirty="0">
                <a:latin typeface="Calibri Bold"/>
                <a:cs typeface="Calibri Bold"/>
              </a:rPr>
              <a:t>Recently visited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Potential Customer</a:t>
            </a: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56662" y="5512029"/>
            <a:ext cx="1952394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31647">
              <a:lnSpc>
                <a:spcPts val="2400"/>
              </a:lnSpc>
            </a:pPr>
            <a:r>
              <a:rPr lang="en-CA" sz="2014" b="1" dirty="0">
                <a:latin typeface="Calibri Bold"/>
                <a:cs typeface="Calibri Bold"/>
              </a:rPr>
              <a:t>About to Lose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Average Customer</a:t>
            </a: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038E017-0B69-F163-F77E-556F8B5ABB62}"/>
              </a:ext>
            </a:extLst>
          </p:cNvPr>
          <p:cNvSpPr/>
          <p:nvPr/>
        </p:nvSpPr>
        <p:spPr>
          <a:xfrm>
            <a:off x="8328248" y="3672510"/>
            <a:ext cx="504056" cy="118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815BBF9-25D7-27D4-5C45-D37EB2A82983}"/>
              </a:ext>
            </a:extLst>
          </p:cNvPr>
          <p:cNvSpPr/>
          <p:nvPr/>
        </p:nvSpPr>
        <p:spPr>
          <a:xfrm>
            <a:off x="8328248" y="4869160"/>
            <a:ext cx="504056" cy="118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4C86974-7D8F-E08B-9641-D5998A78574B}"/>
              </a:ext>
            </a:extLst>
          </p:cNvPr>
          <p:cNvSpPr/>
          <p:nvPr/>
        </p:nvSpPr>
        <p:spPr>
          <a:xfrm>
            <a:off x="8328248" y="5866809"/>
            <a:ext cx="504056" cy="118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447CAAC-FB01-79E0-A909-2D11AA63E2A9}"/>
              </a:ext>
            </a:extLst>
          </p:cNvPr>
          <p:cNvSpPr/>
          <p:nvPr/>
        </p:nvSpPr>
        <p:spPr>
          <a:xfrm>
            <a:off x="7536160" y="1523720"/>
            <a:ext cx="504056" cy="118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AEBD36-F10A-4FA8-4702-481C3B8D8AFF}"/>
              </a:ext>
            </a:extLst>
          </p:cNvPr>
          <p:cNvSpPr/>
          <p:nvPr/>
        </p:nvSpPr>
        <p:spPr>
          <a:xfrm>
            <a:off x="9789928" y="3243629"/>
            <a:ext cx="2233026" cy="97745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68D73C-E84E-7148-62A5-BC398B214E6A}"/>
              </a:ext>
            </a:extLst>
          </p:cNvPr>
          <p:cNvSpPr/>
          <p:nvPr/>
        </p:nvSpPr>
        <p:spPr>
          <a:xfrm>
            <a:off x="9772193" y="4325582"/>
            <a:ext cx="2336863" cy="97745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35AD3-E3EA-F6F7-E711-669F43CE1D97}"/>
              </a:ext>
            </a:extLst>
          </p:cNvPr>
          <p:cNvSpPr/>
          <p:nvPr/>
        </p:nvSpPr>
        <p:spPr>
          <a:xfrm>
            <a:off x="9962133" y="5407535"/>
            <a:ext cx="2233026" cy="9233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t="74287" b="4674"/>
          <a:stretch/>
        </p:blipFill>
        <p:spPr>
          <a:xfrm>
            <a:off x="0" y="5085184"/>
            <a:ext cx="12192000" cy="144016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495300" y="139700"/>
            <a:ext cx="116967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9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RFM MODELLING</a:t>
            </a:r>
          </a:p>
          <a:p>
            <a:pPr>
              <a:lnSpc>
                <a:spcPts val="399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7000" y="5181600"/>
            <a:ext cx="120650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1. Earlier the distributions of Recency, Frequency and Monetary columns were positively skewed but after applying log</a:t>
            </a:r>
            <a:br>
              <a:rPr lang="en-CA" sz="1800">
                <a:solidFill>
                  <a:srgbClr val="000000"/>
                </a:solidFill>
                <a:latin typeface="Times New Roman"/>
              </a:rPr>
            </a:b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transformation, the distributions appear to be symmetrical and normally distributed.</a:t>
            </a:r>
          </a:p>
          <a:p>
            <a:pPr>
              <a:lnSpc>
                <a:spcPts val="20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000" y="6096000"/>
            <a:ext cx="1206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2. It will be more suitable to use the transformed features for better visualization of clusters.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FF0E4-C1E4-D738-9DF8-2C3EE440D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9051" r="3369" b="4851"/>
          <a:stretch/>
        </p:blipFill>
        <p:spPr>
          <a:xfrm>
            <a:off x="191344" y="764704"/>
            <a:ext cx="11549076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/>
          <p:cNvSpPr txBox="1"/>
          <p:nvPr/>
        </p:nvSpPr>
        <p:spPr>
          <a:xfrm>
            <a:off x="88900" y="101600"/>
            <a:ext cx="12103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30"/>
              </a:lnSpc>
            </a:pPr>
            <a:r>
              <a:rPr lang="en-CA" sz="3600" dirty="0">
                <a:solidFill>
                  <a:srgbClr val="2E5395"/>
                </a:solidFill>
                <a:latin typeface="Arial Black"/>
                <a:cs typeface="Arial Black"/>
              </a:rPr>
              <a:t>RFM CORRELATION HEATMAP</a:t>
            </a:r>
          </a:p>
          <a:p>
            <a:pPr>
              <a:lnSpc>
                <a:spcPts val="3630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05600" y="990600"/>
            <a:ext cx="522207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>
                <a:latin typeface="Calibri"/>
                <a:cs typeface="Calibri"/>
              </a:rPr>
              <a:t>1. We can see that Recency is highly correlated with the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05600" y="1244600"/>
            <a:ext cx="1040157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00" dirty="0">
                <a:latin typeface="Calibri"/>
                <a:cs typeface="Calibri"/>
              </a:rPr>
              <a:t>RFM value.</a:t>
            </a:r>
          </a:p>
          <a:p>
            <a:pPr>
              <a:lnSpc>
                <a:spcPts val="1985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5600" y="2095500"/>
            <a:ext cx="5093767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00" dirty="0">
                <a:latin typeface="Calibri"/>
                <a:cs typeface="Calibri"/>
              </a:rPr>
              <a:t>2. Frequency and Monetary are moderately correlated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Calibri"/>
                <a:cs typeface="Calibri"/>
              </a:rPr>
              <a:t>with the RFM.</a:t>
            </a:r>
          </a:p>
          <a:p>
            <a:pPr>
              <a:lnSpc>
                <a:spcPts val="20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700" y="4178300"/>
            <a:ext cx="120523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lang="en-CA" sz="3300" dirty="0">
                <a:solidFill>
                  <a:srgbClr val="2E5395"/>
                </a:solidFill>
                <a:latin typeface="Arial Black"/>
                <a:cs typeface="Arial Black"/>
              </a:rPr>
              <a:t>Scaling for CLUSTERING Analysis</a:t>
            </a:r>
          </a:p>
          <a:p>
            <a:pPr>
              <a:lnSpc>
                <a:spcPts val="3795"/>
              </a:lnSpc>
            </a:pPr>
            <a:endParaRPr lang="en-CA" sz="33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100" y="5105400"/>
            <a:ext cx="2332242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6" b="1" dirty="0">
                <a:latin typeface="Calibri Bold"/>
                <a:cs typeface="Calibri Bold"/>
              </a:rPr>
              <a:t>1. Log Transformation</a:t>
            </a:r>
          </a:p>
          <a:p>
            <a:pPr>
              <a:lnSpc>
                <a:spcPts val="2300"/>
              </a:lnSpc>
            </a:pPr>
            <a:endParaRPr lang="en-CA" sz="2006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100" y="5397500"/>
            <a:ext cx="2043573" cy="10900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2014" b="1" dirty="0">
                <a:latin typeface="Calibri Bold"/>
                <a:cs typeface="Calibri Bold"/>
              </a:rPr>
              <a:t>of Features like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Recency Frequency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and Monetary</a:t>
            </a:r>
          </a:p>
          <a:p>
            <a:pPr>
              <a:lnSpc>
                <a:spcPts val="2155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32200" y="5130800"/>
            <a:ext cx="1916615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2" b="1" dirty="0">
                <a:latin typeface="Calibri Bold"/>
                <a:cs typeface="Calibri Bold"/>
              </a:rPr>
              <a:t>2. </a:t>
            </a:r>
            <a:r>
              <a:rPr lang="en-CA" sz="2016" b="1" dirty="0">
                <a:latin typeface="Calibri Bold"/>
                <a:cs typeface="Calibri Bold"/>
              </a:rPr>
              <a:t>Standard Scaler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on X variables, (0)</a:t>
            </a:r>
          </a:p>
          <a:p>
            <a:pPr>
              <a:lnSpc>
                <a:spcPts val="216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43600" y="5664200"/>
            <a:ext cx="1296189" cy="4493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2014" b="1" dirty="0">
                <a:latin typeface="Calibri Bold"/>
                <a:cs typeface="Calibri Bold"/>
              </a:rPr>
              <a:t>Followed by</a:t>
            </a:r>
          </a:p>
          <a:p>
            <a:pPr>
              <a:lnSpc>
                <a:spcPts val="169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14564" y="5695305"/>
            <a:ext cx="2012410" cy="70262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2014" b="1" dirty="0">
                <a:latin typeface="Calibri Bold"/>
                <a:cs typeface="Calibri Bold"/>
              </a:rPr>
              <a:t>mean and (1)  as</a:t>
            </a:r>
            <a:br>
              <a:rPr lang="en-CA" sz="2004" dirty="0">
                <a:latin typeface="Times New Roman"/>
              </a:rPr>
            </a:br>
            <a:r>
              <a:rPr lang="en-CA" sz="2014" b="1" dirty="0">
                <a:latin typeface="Calibri Bold"/>
                <a:cs typeface="Calibri Bold"/>
              </a:rPr>
              <a:t>standard deviation</a:t>
            </a:r>
          </a:p>
          <a:p>
            <a:pPr>
              <a:lnSpc>
                <a:spcPts val="18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02654" y="5524500"/>
            <a:ext cx="4200761" cy="5899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082800" algn="l"/>
              </a:tabLst>
            </a:pPr>
            <a:r>
              <a:rPr lang="en-CA" sz="2014" b="1" dirty="0">
                <a:latin typeface="Calibri Bold"/>
                <a:cs typeface="Calibri Bold"/>
              </a:rPr>
              <a:t>Modelling	Clustering Analysis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2F66A3-DD47-5FBF-B262-3741BE54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9051" r="31559" b="26900"/>
          <a:stretch/>
        </p:blipFill>
        <p:spPr>
          <a:xfrm>
            <a:off x="191344" y="620688"/>
            <a:ext cx="6408712" cy="338437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2482EFD-3BE6-199A-E49D-718F82D027AF}"/>
              </a:ext>
            </a:extLst>
          </p:cNvPr>
          <p:cNvSpPr/>
          <p:nvPr/>
        </p:nvSpPr>
        <p:spPr>
          <a:xfrm>
            <a:off x="2495600" y="5541169"/>
            <a:ext cx="847931" cy="33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E2D2C2-BF28-F4D8-6D98-F73339317D2E}"/>
              </a:ext>
            </a:extLst>
          </p:cNvPr>
          <p:cNvSpPr/>
          <p:nvPr/>
        </p:nvSpPr>
        <p:spPr>
          <a:xfrm>
            <a:off x="5837484" y="5410186"/>
            <a:ext cx="1554660" cy="70262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54D10EE-88DE-8534-DE99-5E58B835E3F8}"/>
              </a:ext>
            </a:extLst>
          </p:cNvPr>
          <p:cNvSpPr/>
          <p:nvPr/>
        </p:nvSpPr>
        <p:spPr>
          <a:xfrm>
            <a:off x="8904312" y="5541169"/>
            <a:ext cx="720080" cy="26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"/>
          <p:cNvSpPr txBox="1"/>
          <p:nvPr/>
        </p:nvSpPr>
        <p:spPr>
          <a:xfrm>
            <a:off x="88900" y="139700"/>
            <a:ext cx="12103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30"/>
              </a:lnSpc>
            </a:pPr>
            <a:r>
              <a:rPr lang="en-CA" sz="3600" dirty="0">
                <a:solidFill>
                  <a:srgbClr val="2E5395"/>
                </a:solidFill>
                <a:latin typeface="Arial Black"/>
                <a:cs typeface="Arial Black"/>
              </a:rPr>
              <a:t>Pipeline</a:t>
            </a:r>
          </a:p>
          <a:p>
            <a:pPr>
              <a:lnSpc>
                <a:spcPts val="3630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0353B4B-D347-BC37-84D9-643C49AF2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057829"/>
              </p:ext>
            </p:extLst>
          </p:nvPr>
        </p:nvGraphicFramePr>
        <p:xfrm>
          <a:off x="266700" y="889000"/>
          <a:ext cx="205740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28600" y="1435100"/>
            <a:ext cx="204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>
                <a:solidFill>
                  <a:srgbClr val="1F3863"/>
                </a:solidFill>
                <a:latin typeface="Calibri"/>
                <a:cs typeface="Calibri"/>
              </a:rPr>
              <a:t>Online Retail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5900" y="1765300"/>
            <a:ext cx="205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solidFill>
                  <a:srgbClr val="1F3863"/>
                </a:solidFill>
                <a:latin typeface="Calibri"/>
                <a:cs typeface="Calibri"/>
              </a:rPr>
              <a:t>Observation:541908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5900" y="2032000"/>
            <a:ext cx="205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dirty="0">
                <a:solidFill>
                  <a:srgbClr val="1F3863"/>
                </a:solidFill>
                <a:latin typeface="Calibri"/>
                <a:cs typeface="Calibri"/>
              </a:rPr>
              <a:t>(shape=8x541908)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4A0C57C1-0931-AEFA-9FB8-1479AFC15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613201"/>
              </p:ext>
            </p:extLst>
          </p:nvPr>
        </p:nvGraphicFramePr>
        <p:xfrm>
          <a:off x="3149600" y="889000"/>
          <a:ext cx="1716817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438400" y="1478165"/>
            <a:ext cx="2373920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0" dirty="0">
                <a:latin typeface="Arial Black"/>
                <a:cs typeface="Arial Black"/>
              </a:rPr>
              <a:t>Checking Missing data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89200" y="1698285"/>
            <a:ext cx="2057400" cy="4424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CA" sz="1802" dirty="0">
                <a:latin typeface="Calibri"/>
                <a:cs typeface="Calibri"/>
              </a:rPr>
              <a:t>1.	25 % of items</a:t>
            </a:r>
          </a:p>
          <a:p>
            <a:pPr>
              <a:lnSpc>
                <a:spcPts val="1745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71406" y="1896860"/>
            <a:ext cx="1122102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latin typeface="Calibri"/>
                <a:cs typeface="Calibri"/>
              </a:rPr>
              <a:t>(</a:t>
            </a:r>
            <a:r>
              <a:rPr lang="en-CA" sz="1800" dirty="0" err="1">
                <a:latin typeface="Calibri"/>
                <a:cs typeface="Calibri"/>
              </a:rPr>
              <a:t>i.e</a:t>
            </a:r>
            <a:r>
              <a:rPr lang="en-CA" sz="1800" dirty="0">
                <a:latin typeface="Calibri"/>
                <a:cs typeface="Calibri"/>
              </a:rPr>
              <a:t> 135080)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02264" y="2135010"/>
            <a:ext cx="1981312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latin typeface="Calibri"/>
                <a:cs typeface="Calibri"/>
              </a:rPr>
              <a:t>2. </a:t>
            </a:r>
            <a:r>
              <a:rPr lang="en-CA" sz="1800" dirty="0" err="1">
                <a:latin typeface="Calibri"/>
                <a:cs typeface="Calibri"/>
              </a:rPr>
              <a:t>CustomerID</a:t>
            </a:r>
            <a:r>
              <a:rPr lang="en-CA" sz="1800" dirty="0">
                <a:latin typeface="Calibri"/>
                <a:cs typeface="Calibri"/>
              </a:rPr>
              <a:t> - 1454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41163" y="2452599"/>
            <a:ext cx="2139881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0" dirty="0">
                <a:latin typeface="Arial Black"/>
                <a:cs typeface="Arial Black"/>
              </a:rPr>
              <a:t>Checking duplicates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13000" y="2709341"/>
            <a:ext cx="1896353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0" dirty="0">
                <a:latin typeface="Arial"/>
                <a:cs typeface="Arial"/>
              </a:rPr>
              <a:t>5268 data points were</a:t>
            </a:r>
          </a:p>
          <a:p>
            <a:pPr>
              <a:lnSpc>
                <a:spcPts val="1725"/>
              </a:lnSpc>
            </a:pPr>
            <a:endParaRPr lang="en-CA" sz="1500" dirty="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49067" y="2943917"/>
            <a:ext cx="912109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02" dirty="0">
                <a:latin typeface="Arial"/>
                <a:cs typeface="Arial"/>
              </a:rPr>
              <a:t>Duplicated</a:t>
            </a:r>
          </a:p>
          <a:p>
            <a:pPr>
              <a:lnSpc>
                <a:spcPts val="1725"/>
              </a:lnSpc>
            </a:pPr>
            <a:endParaRPr lang="en-CA" sz="1502" dirty="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13000" y="3225800"/>
            <a:ext cx="2183034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dirty="0">
                <a:latin typeface="Calibri Bold"/>
                <a:cs typeface="Calibri Bold"/>
              </a:rPr>
              <a:t>401604  DATA POINT LEFT</a:t>
            </a:r>
          </a:p>
          <a:p>
            <a:pPr>
              <a:lnSpc>
                <a:spcPts val="1840"/>
              </a:lnSpc>
            </a:pPr>
            <a:endParaRPr lang="en-CA" sz="1596" dirty="0">
              <a:solidFill>
                <a:srgbClr val="000000"/>
              </a:solidFill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1446326D-7F68-82E5-7C9F-857D9210F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416518"/>
              </p:ext>
            </p:extLst>
          </p:nvPr>
        </p:nvGraphicFramePr>
        <p:xfrm>
          <a:off x="6146800" y="889000"/>
          <a:ext cx="225690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F751F47-C750-0899-EA41-B68C61C4D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2887"/>
              </p:ext>
            </p:extLst>
          </p:nvPr>
        </p:nvGraphicFramePr>
        <p:xfrm>
          <a:off x="9474200" y="889000"/>
          <a:ext cx="1562094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8890000" y="1295400"/>
            <a:ext cx="3187700" cy="1270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CA" sz="1800" dirty="0">
                <a:solidFill>
                  <a:srgbClr val="1F3863"/>
                </a:solidFill>
                <a:latin typeface="Calibri"/>
                <a:cs typeface="Calibri"/>
              </a:rPr>
              <a:t>RECENCY: Must be </a:t>
            </a:r>
            <a:r>
              <a:rPr lang="en-CA" sz="1810" b="1" dirty="0">
                <a:solidFill>
                  <a:srgbClr val="1F3863"/>
                </a:solidFill>
                <a:latin typeface="Calibri Bold"/>
                <a:cs typeface="Calibri Bold"/>
              </a:rPr>
              <a:t>LESS</a:t>
            </a:r>
            <a:br>
              <a:rPr lang="en-CA" sz="1800" dirty="0">
                <a:solidFill>
                  <a:srgbClr val="000000"/>
                </a:solidFill>
                <a:latin typeface="Times New Roman"/>
              </a:rPr>
            </a:br>
            <a:r>
              <a:rPr lang="en-CA" sz="1800" dirty="0">
                <a:solidFill>
                  <a:srgbClr val="1F3863"/>
                </a:solidFill>
                <a:latin typeface="Calibri"/>
                <a:cs typeface="Calibri"/>
              </a:rPr>
              <a:t>FREQUENCY: Must be </a:t>
            </a:r>
            <a:r>
              <a:rPr lang="en-CA" sz="1810" b="1" dirty="0">
                <a:solidFill>
                  <a:srgbClr val="1F3863"/>
                </a:solidFill>
                <a:latin typeface="Calibri Bold"/>
                <a:cs typeface="Calibri Bold"/>
              </a:rPr>
              <a:t>MORE</a:t>
            </a:r>
            <a:br>
              <a:rPr lang="en-CA" sz="1802" dirty="0">
                <a:solidFill>
                  <a:srgbClr val="000000"/>
                </a:solidFill>
                <a:latin typeface="Times New Roman"/>
              </a:rPr>
            </a:br>
            <a:r>
              <a:rPr lang="en-CA" sz="1802" dirty="0">
                <a:solidFill>
                  <a:srgbClr val="1F3863"/>
                </a:solidFill>
                <a:latin typeface="Calibri"/>
                <a:cs typeface="Calibri"/>
              </a:rPr>
              <a:t>MONETARY: Must be </a:t>
            </a:r>
            <a:r>
              <a:rPr lang="en-CA" sz="1812" b="1" dirty="0">
                <a:solidFill>
                  <a:srgbClr val="1F3863"/>
                </a:solidFill>
                <a:latin typeface="Calibri Bold"/>
                <a:cs typeface="Calibri Bold"/>
              </a:rPr>
              <a:t>MORE</a:t>
            </a:r>
          </a:p>
          <a:p>
            <a:pPr>
              <a:lnSpc>
                <a:spcPts val="3515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77300" y="2768600"/>
            <a:ext cx="3200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12" b="1" dirty="0">
                <a:solidFill>
                  <a:srgbClr val="1F3863"/>
                </a:solidFill>
                <a:latin typeface="Calibri Bold"/>
                <a:cs typeface="Calibri Bold"/>
              </a:rPr>
              <a:t>Condition: For Best Customers</a:t>
            </a:r>
          </a:p>
          <a:p>
            <a:pPr>
              <a:lnSpc>
                <a:spcPts val="1725"/>
              </a:lnSpc>
            </a:pPr>
            <a:endParaRPr lang="en-CA" sz="1502" dirty="0">
              <a:solidFill>
                <a:srgbClr val="000000"/>
              </a:solidFill>
            </a:endParaRPr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792E0B4A-8FE9-18B8-4933-063281360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270803"/>
              </p:ext>
            </p:extLst>
          </p:nvPr>
        </p:nvGraphicFramePr>
        <p:xfrm>
          <a:off x="1206500" y="3721100"/>
          <a:ext cx="131286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407368" y="4488816"/>
            <a:ext cx="2742232" cy="225388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dirty="0">
                <a:latin typeface="Calibri Bold"/>
                <a:cs typeface="Calibri Bold"/>
              </a:rPr>
              <a:t>Binning (RFM SCORE)</a:t>
            </a:r>
          </a:p>
          <a:p>
            <a:pPr>
              <a:lnSpc>
                <a:spcPts val="3100"/>
              </a:lnSpc>
            </a:pPr>
            <a:r>
              <a:rPr lang="en-CA" sz="1812" b="1" dirty="0">
                <a:latin typeface="Calibri Bold"/>
                <a:cs typeface="Calibri Bold"/>
              </a:rPr>
              <a:t>Binning (RFM combination)</a:t>
            </a:r>
            <a:br>
              <a:rPr lang="en-CA" sz="1802" dirty="0">
                <a:solidFill>
                  <a:srgbClr val="000000"/>
                </a:solidFill>
                <a:latin typeface="Times New Roman"/>
              </a:rPr>
            </a:br>
            <a:r>
              <a:rPr lang="en-CA" sz="1812" b="1" dirty="0">
                <a:latin typeface="Calibri Bold"/>
                <a:cs typeface="Calibri Bold"/>
              </a:rPr>
              <a:t>K-Means</a:t>
            </a:r>
          </a:p>
          <a:p>
            <a:pPr>
              <a:lnSpc>
                <a:spcPts val="3165"/>
              </a:lnSpc>
            </a:pPr>
            <a:r>
              <a:rPr lang="en-CA" sz="1802" dirty="0">
                <a:solidFill>
                  <a:srgbClr val="000000"/>
                </a:solidFill>
              </a:rPr>
              <a:t> </a:t>
            </a:r>
            <a:r>
              <a:rPr lang="en-CA" sz="1800" b="1" dirty="0">
                <a:latin typeface="Calibri Bold"/>
                <a:cs typeface="Calibri Bold"/>
              </a:rPr>
              <a:t>Hierarchical</a:t>
            </a:r>
          </a:p>
          <a:p>
            <a:pPr>
              <a:lnSpc>
                <a:spcPts val="3165"/>
              </a:lnSpc>
            </a:pPr>
            <a:r>
              <a:rPr lang="en-CA" sz="1800" b="1" dirty="0">
                <a:latin typeface="Calibri Bold"/>
                <a:cs typeface="Calibri Bold"/>
              </a:rPr>
              <a:t>DBSCAN Clustering</a:t>
            </a:r>
          </a:p>
          <a:p>
            <a:pPr>
              <a:lnSpc>
                <a:spcPts val="3165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67DB224F-54FD-4A20-ABE1-F197E9572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818969"/>
              </p:ext>
            </p:extLst>
          </p:nvPr>
        </p:nvGraphicFramePr>
        <p:xfrm>
          <a:off x="4699000" y="3695700"/>
          <a:ext cx="3125192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DB81887C-A58A-67F4-D7D1-C1F770C84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737124"/>
              </p:ext>
            </p:extLst>
          </p:nvPr>
        </p:nvGraphicFramePr>
        <p:xfrm>
          <a:off x="9423400" y="3683000"/>
          <a:ext cx="1421671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33" name="Arrow: Right 32">
            <a:extLst>
              <a:ext uri="{FF2B5EF4-FFF2-40B4-BE49-F238E27FC236}">
                <a16:creationId xmlns:a16="http://schemas.microsoft.com/office/drawing/2014/main" id="{C06BE188-A1D0-7033-799D-E5523FE8FE48}"/>
              </a:ext>
            </a:extLst>
          </p:cNvPr>
          <p:cNvSpPr/>
          <p:nvPr/>
        </p:nvSpPr>
        <p:spPr>
          <a:xfrm>
            <a:off x="2540000" y="1109876"/>
            <a:ext cx="495300" cy="17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1534EE0-65D4-2772-854E-01DEA9015EF1}"/>
              </a:ext>
            </a:extLst>
          </p:cNvPr>
          <p:cNvSpPr/>
          <p:nvPr/>
        </p:nvSpPr>
        <p:spPr>
          <a:xfrm>
            <a:off x="5159896" y="1124744"/>
            <a:ext cx="648072" cy="170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60A58A2-FDAD-A8A0-C367-D39706AD86A3}"/>
              </a:ext>
            </a:extLst>
          </p:cNvPr>
          <p:cNvSpPr/>
          <p:nvPr/>
        </p:nvSpPr>
        <p:spPr>
          <a:xfrm>
            <a:off x="8616280" y="1109876"/>
            <a:ext cx="576064" cy="17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DECB99-B5E9-13C7-29AF-6455EA819735}"/>
              </a:ext>
            </a:extLst>
          </p:cNvPr>
          <p:cNvSpPr/>
          <p:nvPr/>
        </p:nvSpPr>
        <p:spPr>
          <a:xfrm>
            <a:off x="3149600" y="3977952"/>
            <a:ext cx="743908" cy="222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DBDF81A-081B-3645-DCCA-55F08EB04C73}"/>
              </a:ext>
            </a:extLst>
          </p:cNvPr>
          <p:cNvSpPr/>
          <p:nvPr/>
        </p:nvSpPr>
        <p:spPr>
          <a:xfrm>
            <a:off x="8184232" y="3933056"/>
            <a:ext cx="705768" cy="17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9838" t="70080" r="9248" b="3525"/>
          <a:stretch/>
        </p:blipFill>
        <p:spPr>
          <a:xfrm>
            <a:off x="1199456" y="4797152"/>
            <a:ext cx="9865096" cy="180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0200" y="254000"/>
            <a:ext cx="93218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BINNING RFM SCORES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EE2B9-47C3-7B23-7E77-853F44B48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11150" r="17281" b="42650"/>
          <a:stretch/>
        </p:blipFill>
        <p:spPr>
          <a:xfrm>
            <a:off x="1199456" y="1196752"/>
            <a:ext cx="9321800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3729" b="60427"/>
          <a:stretch/>
        </p:blipFill>
        <p:spPr>
          <a:xfrm>
            <a:off x="6096000" y="939800"/>
            <a:ext cx="6096000" cy="176912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870200" y="254000"/>
            <a:ext cx="93218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BINNING RFM SCORES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B8A70E0-4775-EF52-BD20-C6D0DEB1F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179467"/>
              </p:ext>
            </p:extLst>
          </p:nvPr>
        </p:nvGraphicFramePr>
        <p:xfrm>
          <a:off x="6888088" y="3035300"/>
          <a:ext cx="1656184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01205B55-0C77-E097-1703-811FAB4F4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800731"/>
              </p:ext>
            </p:extLst>
          </p:nvPr>
        </p:nvGraphicFramePr>
        <p:xfrm>
          <a:off x="9296400" y="3035300"/>
          <a:ext cx="2613151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4EB5270-6C52-E9F7-F6F5-8F909ABFE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212703"/>
              </p:ext>
            </p:extLst>
          </p:nvPr>
        </p:nvGraphicFramePr>
        <p:xfrm>
          <a:off x="6828470" y="3830637"/>
          <a:ext cx="1656184" cy="53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2DDB09E3-F9C2-F079-1CEA-15DBB6F07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806399"/>
              </p:ext>
            </p:extLst>
          </p:nvPr>
        </p:nvGraphicFramePr>
        <p:xfrm>
          <a:off x="9296400" y="3721100"/>
          <a:ext cx="2613151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B0CFA9FB-C14B-FA9F-B5CC-AF7D9DC37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488532"/>
              </p:ext>
            </p:extLst>
          </p:nvPr>
        </p:nvGraphicFramePr>
        <p:xfrm>
          <a:off x="6894694" y="4455989"/>
          <a:ext cx="1656184" cy="53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1CDA21A-ED76-5F81-5B4A-51799D90C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244138"/>
              </p:ext>
            </p:extLst>
          </p:nvPr>
        </p:nvGraphicFramePr>
        <p:xfrm>
          <a:off x="9296400" y="4419600"/>
          <a:ext cx="2613151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BABB33FD-8E4B-B6A3-B1BD-083EF3D5F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214319"/>
              </p:ext>
            </p:extLst>
          </p:nvPr>
        </p:nvGraphicFramePr>
        <p:xfrm>
          <a:off x="6986954" y="5160640"/>
          <a:ext cx="1778000" cy="53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93B029F6-4E66-66D0-0389-D1A624F4D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252607"/>
              </p:ext>
            </p:extLst>
          </p:nvPr>
        </p:nvGraphicFramePr>
        <p:xfrm>
          <a:off x="9296400" y="5105400"/>
          <a:ext cx="2613151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CD82D778-EF9C-53D0-B74F-246E494F56F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2" y="817174"/>
            <a:ext cx="5808624" cy="57672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A790EF5-B150-5AD4-46E9-3702D3352075}"/>
              </a:ext>
            </a:extLst>
          </p:cNvPr>
          <p:cNvSpPr txBox="1"/>
          <p:nvPr/>
        </p:nvSpPr>
        <p:spPr>
          <a:xfrm>
            <a:off x="4017385" y="1009787"/>
            <a:ext cx="1428596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B8DC52-33DB-CB90-4410-3525740C8D3E}"/>
              </a:ext>
            </a:extLst>
          </p:cNvPr>
          <p:cNvSpPr txBox="1"/>
          <p:nvPr/>
        </p:nvSpPr>
        <p:spPr>
          <a:xfrm>
            <a:off x="3799338" y="2936251"/>
            <a:ext cx="1787669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9C4307-F7D6-E2DE-83F7-7E666FEBAD8F}"/>
              </a:ext>
            </a:extLst>
          </p:cNvPr>
          <p:cNvSpPr txBox="1"/>
          <p:nvPr/>
        </p:nvSpPr>
        <p:spPr>
          <a:xfrm>
            <a:off x="3880398" y="4862715"/>
            <a:ext cx="1633845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8066" t="70080" r="8066" b="3525"/>
          <a:stretch/>
        </p:blipFill>
        <p:spPr>
          <a:xfrm>
            <a:off x="983432" y="4797152"/>
            <a:ext cx="10225136" cy="180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4300" y="254000"/>
            <a:ext cx="82677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QUANTILE CUT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F8A69-CDB7-2711-5415-D9BAEE822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9051" r="15526" b="41600"/>
          <a:stretch/>
        </p:blipFill>
        <p:spPr>
          <a:xfrm>
            <a:off x="1775520" y="939800"/>
            <a:ext cx="9285425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3729" r="388" b="60427"/>
          <a:stretch/>
        </p:blipFill>
        <p:spPr>
          <a:xfrm>
            <a:off x="6096000" y="939800"/>
            <a:ext cx="6048672" cy="176912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924300" y="254000"/>
            <a:ext cx="82677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QUANTILE CUT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34DEB4B-274A-6EFE-56F6-DA2E74BD9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704734"/>
              </p:ext>
            </p:extLst>
          </p:nvPr>
        </p:nvGraphicFramePr>
        <p:xfrm>
          <a:off x="7200900" y="3035300"/>
          <a:ext cx="177542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B28C1DA-C4CE-AF63-EED5-1578E21EA747}"/>
              </a:ext>
            </a:extLst>
          </p:cNvPr>
          <p:cNvGraphicFramePr/>
          <p:nvPr/>
        </p:nvGraphicFramePr>
        <p:xfrm>
          <a:off x="9192344" y="3035300"/>
          <a:ext cx="2952328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F37463B-2738-7A92-9821-7BF6BAE27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824926"/>
              </p:ext>
            </p:extLst>
          </p:nvPr>
        </p:nvGraphicFramePr>
        <p:xfrm>
          <a:off x="7200900" y="3733800"/>
          <a:ext cx="177542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6C4769F4-A257-06C8-AAAE-E4385A4E735E}"/>
              </a:ext>
            </a:extLst>
          </p:cNvPr>
          <p:cNvGraphicFramePr/>
          <p:nvPr/>
        </p:nvGraphicFramePr>
        <p:xfrm>
          <a:off x="9192344" y="3721100"/>
          <a:ext cx="2999656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AFFA291E-1DA4-6341-8504-0D33A6A58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465012"/>
              </p:ext>
            </p:extLst>
          </p:nvPr>
        </p:nvGraphicFramePr>
        <p:xfrm>
          <a:off x="7200900" y="4419600"/>
          <a:ext cx="177542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587A622-0732-5902-6F68-B5E31EECA574}"/>
              </a:ext>
            </a:extLst>
          </p:cNvPr>
          <p:cNvGraphicFramePr/>
          <p:nvPr/>
        </p:nvGraphicFramePr>
        <p:xfrm>
          <a:off x="9192344" y="4419600"/>
          <a:ext cx="2952328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0FBA081-26CB-0283-F4B0-73C159404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55746"/>
              </p:ext>
            </p:extLst>
          </p:nvPr>
        </p:nvGraphicFramePr>
        <p:xfrm>
          <a:off x="7200900" y="5105400"/>
          <a:ext cx="1775420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97C06415-5BE0-A83C-CB94-324DC1394648}"/>
              </a:ext>
            </a:extLst>
          </p:cNvPr>
          <p:cNvGraphicFramePr/>
          <p:nvPr/>
        </p:nvGraphicFramePr>
        <p:xfrm>
          <a:off x="9192344" y="5105400"/>
          <a:ext cx="2880319" cy="58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961E3347-4FAF-8087-2622-65F4B9137B9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4" y="702729"/>
            <a:ext cx="5544616" cy="58449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E26C28-284F-2CE8-E0FB-85651DB41045}"/>
              </a:ext>
            </a:extLst>
          </p:cNvPr>
          <p:cNvSpPr txBox="1"/>
          <p:nvPr/>
        </p:nvSpPr>
        <p:spPr>
          <a:xfrm>
            <a:off x="3972247" y="910258"/>
            <a:ext cx="1428596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40E4F0-43AE-B541-C2DD-7354A9006B25}"/>
              </a:ext>
            </a:extLst>
          </p:cNvPr>
          <p:cNvSpPr txBox="1"/>
          <p:nvPr/>
        </p:nvSpPr>
        <p:spPr>
          <a:xfrm>
            <a:off x="3792711" y="2926705"/>
            <a:ext cx="1787669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7D1168-244C-C1BD-4882-8B5CE2AC56F5}"/>
              </a:ext>
            </a:extLst>
          </p:cNvPr>
          <p:cNvSpPr txBox="1"/>
          <p:nvPr/>
        </p:nvSpPr>
        <p:spPr>
          <a:xfrm>
            <a:off x="3811666" y="4773258"/>
            <a:ext cx="1633845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729" t="57885" r="1042" b="10390"/>
          <a:stretch/>
        </p:blipFill>
        <p:spPr>
          <a:xfrm>
            <a:off x="88900" y="3962400"/>
            <a:ext cx="11976100" cy="21717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15900" y="139700"/>
            <a:ext cx="119761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50"/>
              </a:lnSpc>
            </a:pPr>
            <a:r>
              <a:rPr lang="en-CA" sz="3302">
                <a:solidFill>
                  <a:srgbClr val="2E5395"/>
                </a:solidFill>
                <a:latin typeface="Arial Black"/>
                <a:cs typeface="Arial Black"/>
              </a:rPr>
              <a:t>K-MEANS CLUSTERING</a:t>
            </a:r>
          </a:p>
          <a:p>
            <a:pPr>
              <a:lnSpc>
                <a:spcPts val="3750"/>
              </a:lnSpc>
            </a:pPr>
            <a:endParaRPr lang="en-CA" sz="33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7000" y="3962400"/>
            <a:ext cx="1206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1. From the Elbow curve 5 appears to be at the elbow and hence can be considered as the number of clusters. </a:t>
            </a:r>
            <a:r>
              <a:rPr lang="en-CA" sz="1800" dirty="0" err="1">
                <a:solidFill>
                  <a:srgbClr val="FFFFFF"/>
                </a:solidFill>
                <a:latin typeface="Calibri"/>
                <a:cs typeface="Calibri"/>
              </a:rPr>
              <a:t>n_clusters</a:t>
            </a: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=4 or 6</a:t>
            </a:r>
          </a:p>
          <a:p>
            <a:pPr>
              <a:lnSpc>
                <a:spcPts val="216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000" y="4241800"/>
            <a:ext cx="1206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65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can also be considered.</a:t>
            </a:r>
          </a:p>
          <a:p>
            <a:pPr>
              <a:lnSpc>
                <a:spcPts val="196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000" y="4762500"/>
            <a:ext cx="1206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2. If we go by the maximum Silhouette Score as the criteria for selecting an optimal number of clusters, then n_clusters=2 can</a:t>
            </a:r>
          </a:p>
          <a:p>
            <a:pPr>
              <a:lnSpc>
                <a:spcPts val="216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7000" y="5041900"/>
            <a:ext cx="1206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be chosen.</a:t>
            </a:r>
          </a:p>
          <a:p>
            <a:pPr>
              <a:lnSpc>
                <a:spcPts val="184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00" y="5537200"/>
            <a:ext cx="1205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3. If we look at both of the graphs at the same time to decide the optimal number of clusters, So 4 appears to be a good choice,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700" y="5791200"/>
            <a:ext cx="1205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having a decent Silhouette score as well as near the elbow of the elbow curve.</a:t>
            </a:r>
          </a:p>
          <a:p>
            <a:pPr>
              <a:lnSpc>
                <a:spcPts val="198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5EC60-4C77-D48D-B598-0A39C46E2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8000" r="3599" b="48148"/>
          <a:stretch/>
        </p:blipFill>
        <p:spPr>
          <a:xfrm>
            <a:off x="233857" y="656483"/>
            <a:ext cx="11572924" cy="30073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978" t="13729" r="978" b="30972"/>
          <a:stretch/>
        </p:blipFill>
        <p:spPr>
          <a:xfrm>
            <a:off x="119336" y="939800"/>
            <a:ext cx="11953328" cy="3785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K-MEANS | 2CLUSTER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516FA-6A07-AF52-2E23-BFF4F7C2A42C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704" t="73235" r="5113" b="7830"/>
          <a:stretch/>
        </p:blipFill>
        <p:spPr>
          <a:xfrm>
            <a:off x="695400" y="5013176"/>
            <a:ext cx="10873208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/>
          <p:cNvSpPr txBox="1"/>
          <p:nvPr/>
        </p:nvSpPr>
        <p:spPr>
          <a:xfrm>
            <a:off x="25400" y="127000"/>
            <a:ext cx="12166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IMPORTING AND INSPECTING DATASET</a:t>
            </a:r>
          </a:p>
          <a:p>
            <a:pPr>
              <a:lnSpc>
                <a:spcPts val="324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" y="711200"/>
            <a:ext cx="12039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>
                <a:solidFill>
                  <a:srgbClr val="1F3863"/>
                </a:solidFill>
                <a:latin typeface="Calibri"/>
                <a:cs typeface="Calibri"/>
              </a:rPr>
              <a:t>Data set Name:- Online Retail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000" y="1181100"/>
            <a:ext cx="12065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>
                <a:solidFill>
                  <a:srgbClr val="1F3863"/>
                </a:solidFill>
                <a:latin typeface="Calibri"/>
                <a:cs typeface="Calibri"/>
              </a:rPr>
              <a:t>No of Observation:541908 (shape=8x541908)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00" y="1651000"/>
            <a:ext cx="12103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508" b="1">
                <a:solidFill>
                  <a:srgbClr val="1F4E79"/>
                </a:solidFill>
                <a:latin typeface="Calibri Bold"/>
                <a:cs typeface="Calibri Bold"/>
              </a:rPr>
              <a:t>dtypes: datetime=(1), float64=(2), int64=(1), object=(4) 1+2+1+4 = 8 columns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00" y="2400300"/>
            <a:ext cx="12103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Data Cleaning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000" y="2997200"/>
            <a:ext cx="12065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>
                <a:solidFill>
                  <a:srgbClr val="FF0000"/>
                </a:solidFill>
                <a:latin typeface="Arial Black"/>
                <a:cs typeface="Arial Black"/>
              </a:rPr>
              <a:t>Checking Missing data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600" y="3517900"/>
            <a:ext cx="916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>
                <a:solidFill>
                  <a:srgbClr val="FF0000"/>
                </a:solidFill>
                <a:latin typeface="Calibri"/>
                <a:cs typeface="Calibri"/>
              </a:rPr>
              <a:t>1. CustomerID - 135080(25% Missing Values)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600" y="3886200"/>
            <a:ext cx="916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>
                <a:solidFill>
                  <a:srgbClr val="FF0000"/>
                </a:solidFill>
                <a:latin typeface="Calibri"/>
                <a:cs typeface="Calibri"/>
              </a:rPr>
              <a:t>2. Description - 1454 (0.27% Missing Values)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600" y="4457700"/>
            <a:ext cx="916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98">
                <a:solidFill>
                  <a:srgbClr val="FF0000"/>
                </a:solidFill>
                <a:latin typeface="Arial Black"/>
                <a:cs typeface="Arial Black"/>
              </a:rPr>
              <a:t>Checking duplicates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900" y="4953000"/>
            <a:ext cx="918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00">
                <a:solidFill>
                  <a:srgbClr val="FF0000"/>
                </a:solidFill>
                <a:latin typeface="Arial"/>
                <a:cs typeface="Arial"/>
              </a:rPr>
              <a:t>5268 data points were duplicated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" y="5740400"/>
            <a:ext cx="916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98">
                <a:solidFill>
                  <a:srgbClr val="2E5395"/>
                </a:solidFill>
                <a:latin typeface="Arial Black"/>
                <a:cs typeface="Arial Black"/>
              </a:rPr>
              <a:t>Total data points left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5100" y="6261100"/>
            <a:ext cx="9105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95">
                <a:solidFill>
                  <a:srgbClr val="1F3863"/>
                </a:solidFill>
                <a:latin typeface="Calibri"/>
                <a:cs typeface="Calibri"/>
              </a:rPr>
              <a:t>No of Observation left :401604 (shape=8x 401604)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72600" y="3429000"/>
            <a:ext cx="27178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667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No use of this data it</a:t>
            </a:r>
            <a:br>
              <a:rPr lang="en-CA" sz="2004">
                <a:solidFill>
                  <a:srgbClr val="000000"/>
                </a:solidFill>
                <a:latin typeface="Times New Roman"/>
              </a:rPr>
            </a:b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	can be dropped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2800" y="4838700"/>
            <a:ext cx="2387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77723">
              <a:lnSpc>
                <a:spcPts val="24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Dropped</a:t>
            </a:r>
            <a:br>
              <a:rPr lang="en-CA" sz="2004">
                <a:solidFill>
                  <a:srgbClr val="000000"/>
                </a:solidFill>
                <a:latin typeface="Times New Roman"/>
              </a:rPr>
            </a:b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duplicates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2223" r="938" b="48979"/>
          <a:stretch/>
        </p:blipFill>
        <p:spPr>
          <a:xfrm>
            <a:off x="6096000" y="836712"/>
            <a:ext cx="5981700" cy="2655788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K-MEANS | 2CLUSTER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0296" y="349895"/>
            <a:ext cx="1472828" cy="5899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00900" y="22987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4384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0	BEST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00900" y="2997200"/>
            <a:ext cx="48768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0828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	LOST POOR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6CE29-B189-DB88-5AB0-CBF30208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3" y="764704"/>
            <a:ext cx="5775318" cy="600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F72FD-5AC1-B2ED-49E7-06DF341AD787}"/>
              </a:ext>
            </a:extLst>
          </p:cNvPr>
          <p:cNvSpPr txBox="1"/>
          <p:nvPr/>
        </p:nvSpPr>
        <p:spPr>
          <a:xfrm>
            <a:off x="4136856" y="984009"/>
            <a:ext cx="1455088" cy="374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E87C27E-EDBA-7828-B5E2-04F1FEBB6765}"/>
              </a:ext>
            </a:extLst>
          </p:cNvPr>
          <p:cNvSpPr txBox="1"/>
          <p:nvPr/>
        </p:nvSpPr>
        <p:spPr>
          <a:xfrm>
            <a:off x="3647728" y="2940608"/>
            <a:ext cx="3200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pPr>
              <a:lnSpc>
                <a:spcPts val="2300"/>
              </a:lnSpc>
            </a:pPr>
            <a:endParaRPr lang="en-CA" sz="2006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F3E7A-B4A8-00A8-9D65-64ECC7310C1C}"/>
              </a:ext>
            </a:extLst>
          </p:cNvPr>
          <p:cNvSpPr txBox="1"/>
          <p:nvPr/>
        </p:nvSpPr>
        <p:spPr>
          <a:xfrm>
            <a:off x="3966592" y="4954674"/>
            <a:ext cx="1633845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978" t="12223" r="978" b="38336"/>
          <a:stretch/>
        </p:blipFill>
        <p:spPr>
          <a:xfrm>
            <a:off x="119336" y="836712"/>
            <a:ext cx="11953328" cy="338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K-MEANS | 5CLUSTER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FB77-90A7-3426-3FF3-AF4BEC91432E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6563" t="64820" r="6295" b="3525"/>
          <a:stretch/>
        </p:blipFill>
        <p:spPr>
          <a:xfrm>
            <a:off x="800100" y="4437112"/>
            <a:ext cx="10624492" cy="21668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2223" b="4638"/>
          <a:stretch/>
        </p:blipFill>
        <p:spPr>
          <a:xfrm>
            <a:off x="6096000" y="836712"/>
            <a:ext cx="6096000" cy="5691088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K-MEANS | 5CLUSTER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12000" y="33401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0</a:t>
            </a:r>
          </a:p>
          <a:p>
            <a:pPr>
              <a:lnSpc>
                <a:spcPts val="205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2000" y="40259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47117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6" b="1">
                <a:solidFill>
                  <a:srgbClr val="FFFFFF"/>
                </a:solidFill>
                <a:latin typeface="Calibri Bold"/>
                <a:cs typeface="Calibri Bold"/>
              </a:rPr>
              <a:t>GROUP 2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12000" y="53975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3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12000" y="60960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4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07500" y="3352800"/>
            <a:ext cx="2870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LOST POOR CUSTOMERS</a:t>
            </a:r>
          </a:p>
          <a:p>
            <a:pPr>
              <a:lnSpc>
                <a:spcPts val="2045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50400" y="4025900"/>
            <a:ext cx="2527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BEST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21800" y="4597400"/>
            <a:ext cx="2755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647700" algn="l"/>
              </a:tabLst>
            </a:pPr>
            <a:r>
              <a:rPr lang="en-CA" sz="1606" b="1">
                <a:solidFill>
                  <a:srgbClr val="FFFFFF"/>
                </a:solidFill>
                <a:latin typeface="Calibri Bold"/>
                <a:cs typeface="Calibri Bold"/>
              </a:rPr>
              <a:t>RECENTLY VISITED AVERAGE</a:t>
            </a:r>
            <a:br>
              <a:rPr lang="en-CA" sz="1596">
                <a:solidFill>
                  <a:srgbClr val="000000"/>
                </a:solidFill>
                <a:latin typeface="Times New Roman"/>
              </a:rPr>
            </a:br>
            <a:r>
              <a:rPr lang="en-CA" sz="1606" b="1">
                <a:solidFill>
                  <a:srgbClr val="FFFFFF"/>
                </a:solidFill>
                <a:latin typeface="Calibri Bold"/>
                <a:cs typeface="Calibri Bold"/>
              </a:rPr>
              <a:t>	CUSTOMERS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67800" y="5397500"/>
            <a:ext cx="30099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LOSING LOYAL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9100" y="6096000"/>
            <a:ext cx="2768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AVERAGE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FB072-1E1B-376A-B87C-CEAA6FCE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62608"/>
            <a:ext cx="5867400" cy="58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ABCA79-7205-4DAC-029A-DA726EB60092}"/>
              </a:ext>
            </a:extLst>
          </p:cNvPr>
          <p:cNvSpPr txBox="1"/>
          <p:nvPr/>
        </p:nvSpPr>
        <p:spPr>
          <a:xfrm>
            <a:off x="4079776" y="939800"/>
            <a:ext cx="1589715" cy="374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68A49-9C46-1881-BABB-9C9494E50FFC}"/>
              </a:ext>
            </a:extLst>
          </p:cNvPr>
          <p:cNvSpPr txBox="1"/>
          <p:nvPr/>
        </p:nvSpPr>
        <p:spPr>
          <a:xfrm>
            <a:off x="3912090" y="2809637"/>
            <a:ext cx="6901960" cy="374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98417-F922-7ECA-2FBB-26CD15AB3013}"/>
              </a:ext>
            </a:extLst>
          </p:cNvPr>
          <p:cNvSpPr txBox="1"/>
          <p:nvPr/>
        </p:nvSpPr>
        <p:spPr>
          <a:xfrm>
            <a:off x="3948486" y="4756467"/>
            <a:ext cx="6899148" cy="374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569" t="12223" r="978" b="32024"/>
          <a:stretch/>
        </p:blipFill>
        <p:spPr>
          <a:xfrm>
            <a:off x="191344" y="836712"/>
            <a:ext cx="11881320" cy="3816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K-MEANS | 4CLUSTER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63857-8505-F8EB-14D7-D06FE572B68E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6295" t="71131" r="6295" b="3525"/>
          <a:stretch/>
        </p:blipFill>
        <p:spPr>
          <a:xfrm>
            <a:off x="767408" y="4869160"/>
            <a:ext cx="10657184" cy="1734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3729" r="938" b="19481"/>
          <a:stretch/>
        </p:blipFill>
        <p:spPr>
          <a:xfrm>
            <a:off x="6096000" y="939800"/>
            <a:ext cx="5981700" cy="45720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933700" y="254000"/>
            <a:ext cx="925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K-MEANS | 4CLUSTER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62800" y="37084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62800" y="44069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GROUP 2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18600" y="3009900"/>
            <a:ext cx="29591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LOSING LOYAL CUSTOMERS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1200" y="3708400"/>
            <a:ext cx="2476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BEST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58300" y="4394200"/>
            <a:ext cx="2819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LOST POOR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59900" y="4991100"/>
            <a:ext cx="2717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660400" algn="l"/>
              </a:tabLst>
            </a:pPr>
            <a:r>
              <a:rPr lang="en-CA" sz="1606" b="1">
                <a:solidFill>
                  <a:srgbClr val="FFFFFF"/>
                </a:solidFill>
                <a:latin typeface="Calibri Bold"/>
                <a:cs typeface="Calibri Bold"/>
              </a:rPr>
              <a:t>RECENTLY VISITED AVERAGE</a:t>
            </a:r>
            <a:br>
              <a:rPr lang="en-CA" sz="1596">
                <a:solidFill>
                  <a:srgbClr val="000000"/>
                </a:solidFill>
                <a:latin typeface="Times New Roman"/>
              </a:rPr>
            </a:br>
            <a:r>
              <a:rPr lang="en-CA" sz="1606" b="1">
                <a:solidFill>
                  <a:srgbClr val="FFFFFF"/>
                </a:solidFill>
                <a:latin typeface="Calibri Bold"/>
                <a:cs typeface="Calibri Bold"/>
              </a:rPr>
              <a:t>	CUSTOMERS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ED6F3-822E-F74E-D5DF-D25AE6CC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6" y="869950"/>
            <a:ext cx="5549098" cy="56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F4E76D-D196-E438-0DDE-33ED5BFF6551}"/>
              </a:ext>
            </a:extLst>
          </p:cNvPr>
          <p:cNvSpPr txBox="1"/>
          <p:nvPr/>
        </p:nvSpPr>
        <p:spPr>
          <a:xfrm>
            <a:off x="4049939" y="1088033"/>
            <a:ext cx="1428596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8D913-D0B3-5C32-8C1A-D35E66AEE0EE}"/>
              </a:ext>
            </a:extLst>
          </p:cNvPr>
          <p:cNvSpPr txBox="1"/>
          <p:nvPr/>
        </p:nvSpPr>
        <p:spPr>
          <a:xfrm>
            <a:off x="3690866" y="290262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78DA-5315-16F6-6EC2-9BA29D4F17A7}"/>
              </a:ext>
            </a:extLst>
          </p:cNvPr>
          <p:cNvSpPr txBox="1"/>
          <p:nvPr/>
        </p:nvSpPr>
        <p:spPr>
          <a:xfrm>
            <a:off x="3844690" y="4794061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/>
          <p:nvPr/>
        </p:nvSpPr>
        <p:spPr>
          <a:xfrm>
            <a:off x="2514600" y="190500"/>
            <a:ext cx="96774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HIERARCHICAL CLUSTERING</a:t>
            </a:r>
          </a:p>
          <a:p>
            <a:pPr>
              <a:lnSpc>
                <a:spcPts val="414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86500" y="977900"/>
            <a:ext cx="5603906" cy="53860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In the K-means clustering there is a challenge to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86500" y="1231900"/>
            <a:ext cx="5603906" cy="83676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predetermine the number of clusters, and it always tries</a:t>
            </a:r>
            <a:br>
              <a:rPr lang="en-CA" sz="1800" dirty="0">
                <a:solidFill>
                  <a:schemeClr val="bg1"/>
                </a:solidFill>
                <a:latin typeface="Times New Roman"/>
              </a:rPr>
            </a:b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to create the clusters of the same size. To solve these two</a:t>
            </a:r>
          </a:p>
          <a:p>
            <a:pPr>
              <a:lnSpc>
                <a:spcPts val="22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86500" y="1803400"/>
            <a:ext cx="5603906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2" b="1" dirty="0">
                <a:solidFill>
                  <a:schemeClr val="bg1"/>
                </a:solidFill>
                <a:latin typeface="Calibri Bold"/>
                <a:cs typeface="Calibri Bold"/>
              </a:rPr>
              <a:t>challenges, we can opt for the hierarchical clustering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86500" y="2070100"/>
            <a:ext cx="5603906" cy="53860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algorithm because, in this algorithm, we don't need to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86500" y="2349500"/>
            <a:ext cx="5603906" cy="807913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have knowledge about the predefined number of clusters.</a:t>
            </a:r>
            <a:br>
              <a:rPr lang="en-CA" sz="1800" dirty="0">
                <a:solidFill>
                  <a:schemeClr val="bg1"/>
                </a:solidFill>
                <a:latin typeface="Times New Roman"/>
              </a:rPr>
            </a:br>
            <a:r>
              <a:rPr lang="en-CA" sz="1810" b="1" dirty="0">
                <a:solidFill>
                  <a:schemeClr val="bg1"/>
                </a:solidFill>
                <a:latin typeface="Calibri Bold"/>
                <a:cs typeface="Calibri Bold"/>
              </a:rPr>
              <a:t>Hierarchical clustering is based on two techniques:</a:t>
            </a:r>
          </a:p>
          <a:p>
            <a:pPr>
              <a:lnSpc>
                <a:spcPts val="21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86500" y="3289300"/>
            <a:ext cx="5603906" cy="410369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6" b="1" dirty="0">
                <a:solidFill>
                  <a:srgbClr val="FFFFFF"/>
                </a:solidFill>
                <a:latin typeface="Calibri Bold"/>
                <a:cs typeface="Calibri Bold"/>
              </a:rPr>
              <a:t>a. </a:t>
            </a:r>
            <a:r>
              <a:rPr lang="en-CA" sz="1416" b="1" dirty="0">
                <a:solidFill>
                  <a:schemeClr val="bg1"/>
                </a:solidFill>
                <a:latin typeface="Calibri Bold"/>
                <a:cs typeface="Calibri Bold"/>
              </a:rPr>
              <a:t>Agglomerative: Agglomerative is a bottom-up approach, in which the</a:t>
            </a:r>
          </a:p>
          <a:p>
            <a:pPr>
              <a:lnSpc>
                <a:spcPts val="1610"/>
              </a:lnSpc>
            </a:pPr>
            <a:endParaRPr lang="en-CA" sz="1406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86500" y="3479800"/>
            <a:ext cx="5603906" cy="615553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13" b="1" dirty="0">
                <a:solidFill>
                  <a:schemeClr val="bg1"/>
                </a:solidFill>
                <a:latin typeface="Calibri Bold"/>
                <a:cs typeface="Calibri Bold"/>
              </a:rPr>
              <a:t>algorithm starts with taking all data points as single clusters and merging</a:t>
            </a:r>
            <a:br>
              <a:rPr lang="en-CA" sz="1403" dirty="0">
                <a:latin typeface="Times New Roman"/>
              </a:rPr>
            </a:br>
            <a:r>
              <a:rPr lang="en-CA" sz="1413" b="1" dirty="0">
                <a:solidFill>
                  <a:schemeClr val="bg1"/>
                </a:solidFill>
                <a:latin typeface="Calibri Bold"/>
                <a:cs typeface="Calibri Bold"/>
              </a:rPr>
              <a:t>them until one cluster is left.</a:t>
            </a:r>
          </a:p>
          <a:p>
            <a:pPr>
              <a:lnSpc>
                <a:spcPts val="1600"/>
              </a:lnSpc>
            </a:pPr>
            <a:endParaRPr lang="en-CA" sz="1403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86500" y="4229100"/>
            <a:ext cx="5645456" cy="577081"/>
          </a:xfrm>
          <a:prstGeom prst="rect">
            <a:avLst/>
          </a:prstGeom>
          <a:solidFill>
            <a:schemeClr val="accent3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13" b="1" dirty="0">
                <a:solidFill>
                  <a:schemeClr val="bg1"/>
                </a:solidFill>
                <a:latin typeface="Calibri Bold"/>
                <a:cs typeface="Calibri Bold"/>
              </a:rPr>
              <a:t>b. Divisive: Divisive algorithm is the reverse of the agglomerative algorithm</a:t>
            </a:r>
            <a:br>
              <a:rPr lang="en-CA" sz="1403" dirty="0">
                <a:solidFill>
                  <a:schemeClr val="bg1"/>
                </a:solidFill>
                <a:latin typeface="Times New Roman"/>
              </a:rPr>
            </a:br>
            <a:r>
              <a:rPr lang="en-CA" sz="1413" b="1" dirty="0">
                <a:solidFill>
                  <a:schemeClr val="bg1"/>
                </a:solidFill>
                <a:latin typeface="Calibri Bold"/>
                <a:cs typeface="Calibri Bold"/>
              </a:rPr>
              <a:t>as it is a top-down approach.</a:t>
            </a:r>
          </a:p>
          <a:p>
            <a:pPr>
              <a:lnSpc>
                <a:spcPts val="1500"/>
              </a:lnSpc>
            </a:pPr>
            <a:endParaRPr lang="en-CA" sz="1403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86500" y="5346700"/>
            <a:ext cx="5603906" cy="60811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06" b="1" dirty="0">
                <a:solidFill>
                  <a:schemeClr val="bg1"/>
                </a:solidFill>
                <a:latin typeface="Calibri Bold"/>
                <a:cs typeface="Calibri Bold"/>
              </a:rPr>
              <a:t>We have defined the optimal number of clusters based on dendrogram as</a:t>
            </a:r>
            <a:br>
              <a:rPr lang="en-CA" sz="1296" dirty="0">
                <a:solidFill>
                  <a:schemeClr val="bg1"/>
                </a:solidFill>
                <a:latin typeface="Times New Roman"/>
              </a:rPr>
            </a:br>
            <a:r>
              <a:rPr lang="en-CA" sz="1306" b="1" dirty="0">
                <a:solidFill>
                  <a:schemeClr val="bg1"/>
                </a:solidFill>
                <a:latin typeface="Calibri Bold"/>
                <a:cs typeface="Calibri Bold"/>
              </a:rPr>
              <a:t>shown here</a:t>
            </a:r>
          </a:p>
          <a:p>
            <a:pPr>
              <a:lnSpc>
                <a:spcPts val="1600"/>
              </a:lnSpc>
            </a:pPr>
            <a:endParaRPr lang="en-CA" sz="1296" dirty="0">
              <a:solidFill>
                <a:srgbClr val="0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91E625-2585-3A3F-8B67-AE9E6C49A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1322" b="4851"/>
          <a:stretch/>
        </p:blipFill>
        <p:spPr bwMode="auto">
          <a:xfrm>
            <a:off x="425090" y="620688"/>
            <a:ext cx="5603906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978" t="13729" r="978" b="30972"/>
          <a:stretch/>
        </p:blipFill>
        <p:spPr>
          <a:xfrm>
            <a:off x="119336" y="939800"/>
            <a:ext cx="11953328" cy="3785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7900" y="254000"/>
            <a:ext cx="9944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HIERARCHICAL | 2CLUSTER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6033E-8396-322C-2AA9-3C9F0ACDC287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4522" t="74287" r="4522" b="8882"/>
          <a:stretch/>
        </p:blipFill>
        <p:spPr>
          <a:xfrm>
            <a:off x="551384" y="5085184"/>
            <a:ext cx="11089232" cy="11521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590" t="12501" r="939" b="50001"/>
          <a:stretch/>
        </p:blipFill>
        <p:spPr>
          <a:xfrm>
            <a:off x="6168008" y="836712"/>
            <a:ext cx="5909692" cy="2566888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247900" y="254000"/>
            <a:ext cx="9944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HIERARCHICAL | 2CLUSTER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00900" y="22860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184400" algn="l"/>
              </a:tabLst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GROUP 0	AVERAGE CUSTOMERS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00900" y="29718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4384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	BEST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CF711C-FEA7-C9D6-C79D-577FEEC5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694346"/>
            <a:ext cx="5790356" cy="590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40F5F-273F-43A9-9F4B-E93BE3F09407}"/>
              </a:ext>
            </a:extLst>
          </p:cNvPr>
          <p:cNvSpPr txBox="1"/>
          <p:nvPr/>
        </p:nvSpPr>
        <p:spPr>
          <a:xfrm>
            <a:off x="4223792" y="879478"/>
            <a:ext cx="1428596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364BB-53C9-6D4B-A7ED-F2BA85D69612}"/>
              </a:ext>
            </a:extLst>
          </p:cNvPr>
          <p:cNvSpPr txBox="1"/>
          <p:nvPr/>
        </p:nvSpPr>
        <p:spPr>
          <a:xfrm>
            <a:off x="3945801" y="2855558"/>
            <a:ext cx="1787669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B87B4-B67F-AF8D-BEEC-33A082E20FC3}"/>
              </a:ext>
            </a:extLst>
          </p:cNvPr>
          <p:cNvSpPr txBox="1"/>
          <p:nvPr/>
        </p:nvSpPr>
        <p:spPr>
          <a:xfrm>
            <a:off x="4044621" y="4729778"/>
            <a:ext cx="1633845" cy="664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569" t="13729" r="978" b="30972"/>
          <a:stretch/>
        </p:blipFill>
        <p:spPr>
          <a:xfrm>
            <a:off x="191344" y="939800"/>
            <a:ext cx="11881320" cy="3785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7900" y="254000"/>
            <a:ext cx="9944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HIERARCHICAL | 3CLUSTER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7B3CF-7AFB-39C5-0AEE-AED1841EF1AC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4522" t="70946" r="4522" b="6964"/>
          <a:stretch/>
        </p:blipFill>
        <p:spPr>
          <a:xfrm>
            <a:off x="551384" y="4869160"/>
            <a:ext cx="11089232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3729" r="938" b="34694"/>
          <a:stretch/>
        </p:blipFill>
        <p:spPr>
          <a:xfrm>
            <a:off x="6096000" y="939800"/>
            <a:ext cx="5981700" cy="35306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47900" y="254000"/>
            <a:ext cx="9944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 dirty="0">
                <a:solidFill>
                  <a:srgbClr val="2E5395"/>
                </a:solidFill>
                <a:latin typeface="Arial Black"/>
                <a:cs typeface="Arial Black"/>
              </a:rPr>
              <a:t>HIERARCHICAL | 3CLUSTER</a:t>
            </a:r>
          </a:p>
          <a:p>
            <a:pPr>
              <a:lnSpc>
                <a:spcPts val="4140"/>
              </a:lnSpc>
            </a:pPr>
            <a:endParaRPr lang="en-CA" sz="3602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00900" y="26543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0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00900" y="33528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</a:t>
            </a:r>
          </a:p>
          <a:p>
            <a:pPr>
              <a:lnSpc>
                <a:spcPts val="219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00900" y="4038600"/>
            <a:ext cx="1841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39300" y="2654300"/>
            <a:ext cx="2438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BEST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3340100"/>
            <a:ext cx="2933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LOSING LOYAL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96400" y="4038600"/>
            <a:ext cx="2781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LOST POOR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F0BACE-958E-7044-51C8-F4A0BDE2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728700"/>
            <a:ext cx="5392134" cy="58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99CBE6-A020-290C-F40B-EEF5020D9846}"/>
              </a:ext>
            </a:extLst>
          </p:cNvPr>
          <p:cNvSpPr txBox="1"/>
          <p:nvPr/>
        </p:nvSpPr>
        <p:spPr>
          <a:xfrm>
            <a:off x="3894368" y="87206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56738-0920-1572-4F8C-0F73920125F1}"/>
              </a:ext>
            </a:extLst>
          </p:cNvPr>
          <p:cNvSpPr txBox="1"/>
          <p:nvPr/>
        </p:nvSpPr>
        <p:spPr>
          <a:xfrm>
            <a:off x="3609589" y="288141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1B76B-E288-4583-E8FC-54F5B3B93960}"/>
              </a:ext>
            </a:extLst>
          </p:cNvPr>
          <p:cNvSpPr txBox="1"/>
          <p:nvPr/>
        </p:nvSpPr>
        <p:spPr>
          <a:xfrm>
            <a:off x="3791744" y="4800476"/>
            <a:ext cx="163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2751" t="15379" r="7476" b="17297"/>
          <a:stretch/>
        </p:blipFill>
        <p:spPr>
          <a:xfrm>
            <a:off x="335360" y="1052736"/>
            <a:ext cx="10945216" cy="46085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2"/>
          <p:cNvSpPr txBox="1"/>
          <p:nvPr/>
        </p:nvSpPr>
        <p:spPr>
          <a:xfrm>
            <a:off x="177800" y="203200"/>
            <a:ext cx="120142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FEATURE ENGINEERING</a:t>
            </a:r>
          </a:p>
          <a:p>
            <a:pPr>
              <a:lnSpc>
                <a:spcPts val="414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346200"/>
            <a:ext cx="10680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>
                <a:solidFill>
                  <a:srgbClr val="FFFFFF"/>
                </a:solidFill>
                <a:latin typeface="Calibri"/>
                <a:cs typeface="Calibri"/>
              </a:rPr>
              <a:t>Extracting year Date and Month from Invoice Date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93900" y="2438400"/>
            <a:ext cx="101981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505" b="1">
                <a:solidFill>
                  <a:srgbClr val="FFFFFF"/>
                </a:solidFill>
                <a:latin typeface="Calibri Bold"/>
                <a:cs typeface="Calibri Bold"/>
              </a:rPr>
              <a:t>Added Feature 'TotalAmount</a:t>
            </a:r>
            <a:r>
              <a:rPr lang="en-CA" sz="2495">
                <a:solidFill>
                  <a:srgbClr val="FFFFFF"/>
                </a:solidFill>
                <a:latin typeface="Calibri"/>
                <a:cs typeface="Calibri"/>
              </a:rPr>
              <a:t>' by multiplying values from the </a:t>
            </a:r>
            <a:r>
              <a:rPr lang="en-CA" sz="2505" b="1">
                <a:solidFill>
                  <a:srgbClr val="FFFFFF"/>
                </a:solidFill>
                <a:latin typeface="Calibri Bold"/>
                <a:cs typeface="Calibri Bold"/>
              </a:rPr>
              <a:t>Quantity</a:t>
            </a:r>
            <a:br>
              <a:rPr lang="en-CA" sz="2498">
                <a:solidFill>
                  <a:srgbClr val="000000"/>
                </a:solidFill>
                <a:latin typeface="Times New Roman"/>
              </a:rPr>
            </a:br>
            <a:r>
              <a:rPr lang="en-CA" sz="2498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CA" sz="2508" b="1">
                <a:solidFill>
                  <a:srgbClr val="FFFFFF"/>
                </a:solidFill>
                <a:latin typeface="Calibri Bold"/>
                <a:cs typeface="Calibri Bold"/>
              </a:rPr>
              <a:t>UnitPrice</a:t>
            </a:r>
            <a:r>
              <a:rPr lang="en-CA" sz="2498">
                <a:solidFill>
                  <a:srgbClr val="FFFFFF"/>
                </a:solidFill>
                <a:latin typeface="Calibri"/>
                <a:cs typeface="Calibri"/>
              </a:rPr>
              <a:t> column.(Sterling)</a:t>
            </a:r>
          </a:p>
          <a:p>
            <a:pPr>
              <a:lnSpc>
                <a:spcPts val="2700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3900" y="3683000"/>
            <a:ext cx="101981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505" b="1">
                <a:solidFill>
                  <a:srgbClr val="FFFFFF"/>
                </a:solidFill>
                <a:latin typeface="Calibri Bold"/>
                <a:cs typeface="Calibri Bold"/>
              </a:rPr>
              <a:t>Added feature 'TimeType' </a:t>
            </a:r>
            <a:r>
              <a:rPr lang="en-CA" sz="2495">
                <a:solidFill>
                  <a:srgbClr val="FFFFFF"/>
                </a:solidFill>
                <a:latin typeface="Calibri"/>
                <a:cs typeface="Calibri"/>
              </a:rPr>
              <a:t>based on hours to define whether its</a:t>
            </a:r>
            <a:br>
              <a:rPr lang="en-CA" sz="2495">
                <a:solidFill>
                  <a:srgbClr val="000000"/>
                </a:solidFill>
                <a:latin typeface="Times New Roman"/>
              </a:rPr>
            </a:br>
            <a:r>
              <a:rPr lang="en-CA" sz="2495">
                <a:solidFill>
                  <a:srgbClr val="FFFFFF"/>
                </a:solidFill>
                <a:latin typeface="Calibri"/>
                <a:cs typeface="Calibri"/>
              </a:rPr>
              <a:t>Morning, Afternoon, or Evening</a:t>
            </a:r>
          </a:p>
          <a:p>
            <a:pPr>
              <a:lnSpc>
                <a:spcPts val="2700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" y="5080000"/>
            <a:ext cx="10680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>
                <a:solidFill>
                  <a:srgbClr val="FFFFFF"/>
                </a:solidFill>
                <a:latin typeface="Calibri"/>
                <a:cs typeface="Calibri"/>
              </a:rPr>
              <a:t>Dropping InvoiceNo starting with 'C’  that represents cancellation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2160" t="13729" r="2160" b="30972"/>
          <a:stretch/>
        </p:blipFill>
        <p:spPr>
          <a:xfrm>
            <a:off x="263352" y="939800"/>
            <a:ext cx="11665296" cy="3785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254000"/>
            <a:ext cx="76962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DBSCAN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05381-DAF5-A7D2-A621-310CA78E9B98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9838" t="70080" r="9838" b="3525"/>
          <a:stretch/>
        </p:blipFill>
        <p:spPr>
          <a:xfrm>
            <a:off x="1199456" y="4797152"/>
            <a:ext cx="9793088" cy="18068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50000" t="12223" r="842" b="20409"/>
          <a:stretch/>
        </p:blipFill>
        <p:spPr>
          <a:xfrm>
            <a:off x="6096000" y="836712"/>
            <a:ext cx="5993423" cy="4611588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495800" y="254000"/>
            <a:ext cx="76962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DBSCAN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50100" y="2984500"/>
            <a:ext cx="4927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235200" algn="l"/>
              </a:tabLst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GROUP -1	AVERAGE CUSTOMERS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00900" y="36322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082800" algn="l"/>
              </a:tabLst>
            </a:pPr>
            <a:r>
              <a:rPr lang="en-CA" sz="2014" b="1" dirty="0">
                <a:solidFill>
                  <a:srgbClr val="FFFFFF"/>
                </a:solidFill>
                <a:latin typeface="Calibri Bold"/>
                <a:cs typeface="Calibri Bold"/>
              </a:rPr>
              <a:t>GROUP 0	LOST POOR CUSTOMERS</a:t>
            </a: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00900" y="43307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3495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1	GOOD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00900" y="5016500"/>
            <a:ext cx="4876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1930400" algn="l"/>
              </a:tabLst>
            </a:pPr>
            <a:r>
              <a:rPr lang="en-CA" sz="2014" b="1">
                <a:solidFill>
                  <a:srgbClr val="FFFFFF"/>
                </a:solidFill>
                <a:latin typeface="Calibri Bold"/>
                <a:cs typeface="Calibri Bold"/>
              </a:rPr>
              <a:t>GROUP 2	LOSING LOYAL CUSTOMERS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9C072A-98AB-0A0A-6BB6-34C478D8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8" y="764704"/>
            <a:ext cx="5627538" cy="602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028DD-9B38-8288-1ACD-07F78B65328B}"/>
              </a:ext>
            </a:extLst>
          </p:cNvPr>
          <p:cNvSpPr txBox="1"/>
          <p:nvPr/>
        </p:nvSpPr>
        <p:spPr>
          <a:xfrm flipH="1">
            <a:off x="4000959" y="939800"/>
            <a:ext cx="16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RECENCY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5721-3522-5CF5-4971-09B61CF88AE2}"/>
              </a:ext>
            </a:extLst>
          </p:cNvPr>
          <p:cNvSpPr txBox="1"/>
          <p:nvPr/>
        </p:nvSpPr>
        <p:spPr>
          <a:xfrm>
            <a:off x="3755881" y="2984500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FREQUENCY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8FFB-1CC6-E9BE-3030-82037B59EE3D}"/>
              </a:ext>
            </a:extLst>
          </p:cNvPr>
          <p:cNvSpPr txBox="1"/>
          <p:nvPr/>
        </p:nvSpPr>
        <p:spPr>
          <a:xfrm>
            <a:off x="4151784" y="5085184"/>
            <a:ext cx="163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latin typeface="Arial Black"/>
                <a:cs typeface="Arial Black"/>
              </a:rPr>
              <a:t>MONETARY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/>
        </p:nvSpPr>
        <p:spPr>
          <a:xfrm>
            <a:off x="4495800" y="254000"/>
            <a:ext cx="76962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SUMMARY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3700" y="2438400"/>
            <a:ext cx="10973069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>
                <a:latin typeface="Arial"/>
                <a:cs typeface="Arial"/>
              </a:rPr>
              <a:t>▪</a:t>
            </a: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800" dirty="0">
                <a:latin typeface="Calibri"/>
                <a:cs typeface="Calibri"/>
              </a:rPr>
              <a:t>We started with a simple binning and quantile based simple segmentation model first then moved to more complex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3700" y="2705100"/>
            <a:ext cx="11470576" cy="1401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86511">
              <a:lnSpc>
                <a:spcPts val="2165"/>
              </a:lnSpc>
              <a:tabLst>
                <a:tab pos="279400" algn="l"/>
                <a:tab pos="279400" algn="l"/>
              </a:tabLst>
            </a:pPr>
            <a:r>
              <a:rPr lang="en-CA" sz="1802" dirty="0">
                <a:latin typeface="Calibri"/>
                <a:cs typeface="Calibri"/>
              </a:rPr>
              <a:t>models because simple implementation helps having a first glance at the data and know where/how to exploit it better.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Arial"/>
                <a:cs typeface="Arial"/>
              </a:rPr>
              <a:t>▪</a:t>
            </a:r>
            <a:r>
              <a:rPr lang="en-CA" sz="1800" dirty="0">
                <a:latin typeface="Calibri"/>
                <a:cs typeface="Calibri"/>
              </a:rPr>
              <a:t> Then we moved to k-means clustering and visualized the results with different number of clusters. As we know there is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Calibri"/>
                <a:cs typeface="Calibri"/>
              </a:rPr>
              <a:t>	no assurance that k-means will lead to the global best solution. We moved forward and tried Hierarchical Clustering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Calibri"/>
                <a:cs typeface="Calibri"/>
              </a:rPr>
              <a:t>	and DBSCAN </a:t>
            </a:r>
            <a:r>
              <a:rPr lang="en-CA" sz="1800" dirty="0" err="1">
                <a:latin typeface="Calibri"/>
                <a:cs typeface="Calibri"/>
              </a:rPr>
              <a:t>clusterer</a:t>
            </a:r>
            <a:r>
              <a:rPr lang="en-CA" sz="1800" dirty="0">
                <a:latin typeface="Calibri"/>
                <a:cs typeface="Calibri"/>
              </a:rPr>
              <a:t> as well.</a:t>
            </a:r>
          </a:p>
          <a:p>
            <a:pPr>
              <a:lnSpc>
                <a:spcPts val="2165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3700" y="3810000"/>
            <a:ext cx="10434010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>
                <a:latin typeface="Arial"/>
                <a:cs typeface="Arial"/>
              </a:rPr>
              <a:t>▪</a:t>
            </a: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800" dirty="0">
                <a:latin typeface="Calibri"/>
                <a:cs typeface="Calibri"/>
              </a:rPr>
              <a:t>We created several useful clusters of customers on the basis of different metrics and methods to </a:t>
            </a:r>
            <a:r>
              <a:rPr lang="en-CA" sz="1800" dirty="0" err="1">
                <a:latin typeface="Calibri"/>
                <a:cs typeface="Calibri"/>
              </a:rPr>
              <a:t>cateorize</a:t>
            </a:r>
            <a:r>
              <a:rPr lang="en-CA" sz="1800" dirty="0">
                <a:latin typeface="Calibri"/>
                <a:cs typeface="Calibri"/>
              </a:rPr>
              <a:t> the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3100" y="4089400"/>
            <a:ext cx="11205440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>
                <a:latin typeface="Calibri"/>
                <a:cs typeface="Calibri"/>
              </a:rPr>
              <a:t>customers on the basis of their behavioral attributes to define their </a:t>
            </a:r>
            <a:r>
              <a:rPr lang="en-CA" sz="1802" dirty="0" err="1">
                <a:latin typeface="Calibri"/>
                <a:cs typeface="Calibri"/>
              </a:rPr>
              <a:t>valuability</a:t>
            </a:r>
            <a:r>
              <a:rPr lang="en-CA" sz="1802" dirty="0">
                <a:latin typeface="Calibri"/>
                <a:cs typeface="Calibri"/>
              </a:rPr>
              <a:t>, loyalty, profitability etc. for the business</a:t>
            </a:r>
            <a:r>
              <a:rPr lang="en-CA" sz="180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3100" y="4356100"/>
            <a:ext cx="11058925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dirty="0">
                <a:latin typeface="Calibri"/>
                <a:cs typeface="Calibri"/>
              </a:rPr>
              <a:t>Though significantly separated clusters are not visible in the plots, but the clusters obtained is fairly valid and useful as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Calibri"/>
                <a:cs typeface="Calibri"/>
              </a:rPr>
              <a:t>per the algorithms and the statistics extracted from the data</a:t>
            </a: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</a:p>
          <a:p>
            <a:pPr>
              <a:lnSpc>
                <a:spcPts val="21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3700" y="4902200"/>
            <a:ext cx="11142537" cy="8367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CA" sz="1800" dirty="0">
                <a:latin typeface="Arial"/>
                <a:cs typeface="Arial"/>
              </a:rPr>
              <a:t>▪</a:t>
            </a:r>
            <a:r>
              <a:rPr lang="en-CA" sz="1800" dirty="0">
                <a:latin typeface="Calibri"/>
                <a:cs typeface="Calibri"/>
              </a:rPr>
              <a:t> Segments depends on how the business plans to use the results, and the level of granularity they want to see in the</a:t>
            </a:r>
            <a:br>
              <a:rPr lang="en-CA" sz="1800" dirty="0">
                <a:latin typeface="Times New Roman"/>
              </a:rPr>
            </a:br>
            <a:r>
              <a:rPr lang="en-CA" sz="1800" dirty="0">
                <a:latin typeface="Calibri"/>
                <a:cs typeface="Calibri"/>
              </a:rPr>
              <a:t>	clusters. Keeping these points in view we clustered the major segments based on our understanding as per different</a:t>
            </a:r>
          </a:p>
          <a:p>
            <a:pPr>
              <a:lnSpc>
                <a:spcPts val="22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3100" y="5448300"/>
            <a:ext cx="4194610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>
                <a:latin typeface="Calibri"/>
                <a:cs typeface="Calibri"/>
              </a:rPr>
              <a:t>criteria as shown in the summary </a:t>
            </a:r>
            <a:r>
              <a:rPr lang="en-CA" sz="1802" dirty="0" err="1">
                <a:latin typeface="Calibri"/>
                <a:cs typeface="Calibri"/>
              </a:rPr>
              <a:t>dataframe</a:t>
            </a:r>
            <a:r>
              <a:rPr lang="en-CA" sz="1802" dirty="0">
                <a:latin typeface="Calibri"/>
                <a:cs typeface="Calibri"/>
              </a:rPr>
              <a:t>.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F12E97-0583-D071-8483-B550C3FE4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10632"/>
              </p:ext>
            </p:extLst>
          </p:nvPr>
        </p:nvGraphicFramePr>
        <p:xfrm>
          <a:off x="1343472" y="675511"/>
          <a:ext cx="8595176" cy="365760"/>
        </p:xfrm>
        <a:graphic>
          <a:graphicData uri="http://schemas.openxmlformats.org/drawingml/2006/table">
            <a:tbl>
              <a:tblPr/>
              <a:tblGrid>
                <a:gridCol w="955020">
                  <a:extLst>
                    <a:ext uri="{9D8B030D-6E8A-4147-A177-3AD203B41FA5}">
                      <a16:colId xmlns:a16="http://schemas.microsoft.com/office/drawing/2014/main" val="4254975766"/>
                    </a:ext>
                  </a:extLst>
                </a:gridCol>
                <a:gridCol w="827684">
                  <a:extLst>
                    <a:ext uri="{9D8B030D-6E8A-4147-A177-3AD203B41FA5}">
                      <a16:colId xmlns:a16="http://schemas.microsoft.com/office/drawing/2014/main" val="4137923999"/>
                    </a:ext>
                  </a:extLst>
                </a:gridCol>
                <a:gridCol w="1146023">
                  <a:extLst>
                    <a:ext uri="{9D8B030D-6E8A-4147-A177-3AD203B41FA5}">
                      <a16:colId xmlns:a16="http://schemas.microsoft.com/office/drawing/2014/main" val="900211803"/>
                    </a:ext>
                  </a:extLst>
                </a:gridCol>
                <a:gridCol w="764016">
                  <a:extLst>
                    <a:ext uri="{9D8B030D-6E8A-4147-A177-3AD203B41FA5}">
                      <a16:colId xmlns:a16="http://schemas.microsoft.com/office/drawing/2014/main" val="3289668427"/>
                    </a:ext>
                  </a:extLst>
                </a:gridCol>
                <a:gridCol w="827684">
                  <a:extLst>
                    <a:ext uri="{9D8B030D-6E8A-4147-A177-3AD203B41FA5}">
                      <a16:colId xmlns:a16="http://schemas.microsoft.com/office/drawing/2014/main" val="1812496060"/>
                    </a:ext>
                  </a:extLst>
                </a:gridCol>
                <a:gridCol w="1273359">
                  <a:extLst>
                    <a:ext uri="{9D8B030D-6E8A-4147-A177-3AD203B41FA5}">
                      <a16:colId xmlns:a16="http://schemas.microsoft.com/office/drawing/2014/main" val="4024561404"/>
                    </a:ext>
                  </a:extLst>
                </a:gridCol>
                <a:gridCol w="1400695">
                  <a:extLst>
                    <a:ext uri="{9D8B030D-6E8A-4147-A177-3AD203B41FA5}">
                      <a16:colId xmlns:a16="http://schemas.microsoft.com/office/drawing/2014/main" val="3835107143"/>
                    </a:ext>
                  </a:extLst>
                </a:gridCol>
                <a:gridCol w="1400695">
                  <a:extLst>
                    <a:ext uri="{9D8B030D-6E8A-4147-A177-3AD203B41FA5}">
                      <a16:colId xmlns:a16="http://schemas.microsoft.com/office/drawing/2014/main" val="3860464530"/>
                    </a:ext>
                  </a:extLst>
                </a:gridCol>
              </a:tblGrid>
              <a:tr h="297056">
                <a:tc>
                  <a:txBody>
                    <a:bodyPr/>
                    <a:lstStyle/>
                    <a:p>
                      <a:pPr fontAlgn="ctr"/>
                      <a:endParaRPr lang="en-IN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377467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9181A6B-778F-D4D7-8776-BC0A84FB9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11208" r="20851" b="76591"/>
          <a:stretch/>
        </p:blipFill>
        <p:spPr>
          <a:xfrm>
            <a:off x="360071" y="857219"/>
            <a:ext cx="10776489" cy="13332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263900" y="406400"/>
            <a:ext cx="5701241" cy="11798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dirty="0">
                <a:solidFill>
                  <a:schemeClr val="tx2"/>
                </a:solidFill>
                <a:latin typeface="Arial Black"/>
                <a:cs typeface="Arial Black"/>
              </a:rPr>
              <a:t>FINAL CONCLUSION</a:t>
            </a:r>
          </a:p>
          <a:p>
            <a:pPr>
              <a:lnSpc>
                <a:spcPts val="4600"/>
              </a:lnSpc>
            </a:pPr>
            <a:endParaRPr lang="en-CA" sz="3998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6600" y="1231900"/>
            <a:ext cx="10942098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668" b="1" spc="-10" dirty="0">
                <a:solidFill>
                  <a:schemeClr val="tx2"/>
                </a:solidFill>
                <a:latin typeface="Arial Bold"/>
                <a:cs typeface="Arial Bold"/>
              </a:rPr>
              <a:t>CUSTOMER SEGMENTS OBTAINED FROM CLUSTERING ANALYSIS</a:t>
            </a:r>
          </a:p>
          <a:p>
            <a:pPr>
              <a:lnSpc>
                <a:spcPts val="3220"/>
              </a:lnSpc>
            </a:pPr>
            <a:endParaRPr lang="en-CA" sz="2798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1481E-8015-FE3F-EDBA-7049564F8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17963" r="14308" b="45800"/>
          <a:stretch/>
        </p:blipFill>
        <p:spPr>
          <a:xfrm>
            <a:off x="407368" y="1772816"/>
            <a:ext cx="11271329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03200"/>
            <a:ext cx="119634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MOST FREQUENT VALUES</a:t>
            </a:r>
          </a:p>
          <a:p>
            <a:pPr>
              <a:lnSpc>
                <a:spcPts val="414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B770A-5058-762D-CA8D-2CFF42E9E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" t="9051" r="4539" b="9051"/>
          <a:stretch/>
        </p:blipFill>
        <p:spPr>
          <a:xfrm>
            <a:off x="228600" y="764704"/>
            <a:ext cx="11449272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400" y="304800"/>
            <a:ext cx="11912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MOST FREQUENT VALUES</a:t>
            </a:r>
          </a:p>
          <a:p>
            <a:pPr>
              <a:lnSpc>
                <a:spcPts val="4140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80684-04A9-996D-9CDD-D44327593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0" b="19551"/>
          <a:stretch/>
        </p:blipFill>
        <p:spPr>
          <a:xfrm>
            <a:off x="623392" y="837104"/>
            <a:ext cx="10801200" cy="57160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t="53804" r="625" b="1855"/>
          <a:stretch/>
        </p:blipFill>
        <p:spPr>
          <a:xfrm>
            <a:off x="0" y="3683000"/>
            <a:ext cx="12115800" cy="303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81000" y="139700"/>
            <a:ext cx="118110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5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MOST FREQUENT VALUES</a:t>
            </a:r>
          </a:p>
          <a:p>
            <a:pPr>
              <a:lnSpc>
                <a:spcPts val="3385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" y="3238500"/>
            <a:ext cx="12103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>
                <a:solidFill>
                  <a:srgbClr val="2E5395"/>
                </a:solidFill>
                <a:latin typeface="Arial Black"/>
                <a:cs typeface="Arial Black"/>
              </a:rPr>
              <a:t>Observations/Hypothesis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" y="3683000"/>
            <a:ext cx="121031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1. Most Customers are from the United Kingdom. A considerable number of customers are also from Germany, France, EIRE and</a:t>
            </a:r>
            <a:br>
              <a:rPr lang="en-CA" sz="1800">
                <a:solidFill>
                  <a:srgbClr val="000000"/>
                </a:solidFill>
                <a:latin typeface="Times New Roman"/>
              </a:rPr>
            </a:b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Spain.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00" y="43688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>
                <a:solidFill>
                  <a:srgbClr val="FFFFFF"/>
                </a:solidFill>
                <a:latin typeface="Calibri"/>
                <a:cs typeface="Calibri"/>
              </a:rPr>
              <a:t>2. There are no orders placed on Saturdays. Looks like it’s a non-working day for the retailer.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" y="4787900"/>
            <a:ext cx="1211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3. Most of the customers have purchased gifts in the month of November, October, December, and September. Less number of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" y="5054600"/>
            <a:ext cx="1211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customers have purchased the gifts in the month of April, January, and February.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" y="5422900"/>
            <a:ext cx="1211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4. Most of the customers have purchased the items in the Afternoon, moderate numbers of customers have purchased the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" y="5702300"/>
            <a:ext cx="1211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items in Morning and the least in the Evening.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900" y="60579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5. WHITE HANGING HEART T-LIGHT HOLDER, REGENCY CAKESTAND 3 TIER, JUMBO BAG RED RETRO SPOT are the most ordered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900" y="63373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7EC52A-26DB-71B4-3117-81D9C7C5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50"/>
          <a:stretch/>
        </p:blipFill>
        <p:spPr>
          <a:xfrm>
            <a:off x="381000" y="620688"/>
            <a:ext cx="11418768" cy="2541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" t="53250" r="729" b="24660"/>
          <a:stretch/>
        </p:blipFill>
        <p:spPr>
          <a:xfrm>
            <a:off x="0" y="3645024"/>
            <a:ext cx="12103100" cy="1512168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469900" y="139700"/>
            <a:ext cx="11722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5"/>
              </a:lnSpc>
            </a:pPr>
            <a:r>
              <a:rPr lang="en-CA" sz="3600">
                <a:solidFill>
                  <a:srgbClr val="2E5395"/>
                </a:solidFill>
                <a:latin typeface="Arial Black"/>
                <a:cs typeface="Arial Black"/>
              </a:rPr>
              <a:t>LESS FREQUENT VALUES</a:t>
            </a:r>
          </a:p>
          <a:p>
            <a:pPr>
              <a:lnSpc>
                <a:spcPts val="3385"/>
              </a:lnSpc>
            </a:pPr>
            <a:endParaRPr lang="en-CA" sz="36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" y="3771900"/>
            <a:ext cx="1210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1. Saudi Arabia, Bahrain, the Czech Republic, Brazil, and Lithuania has the least number of customers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" y="4406900"/>
            <a:ext cx="12103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2. GREEN WIT METAL BAG CHARM, WHITE WITH METAL BAG CHARM, BLUE/NAT SELL NECLACE W PENDENT, PINK EASTER ENS</a:t>
            </a:r>
            <a:br>
              <a:rPr lang="en-CA" sz="1800">
                <a:solidFill>
                  <a:srgbClr val="000000"/>
                </a:solidFill>
                <a:latin typeface="Times New Roman"/>
              </a:rPr>
            </a:br>
            <a:r>
              <a:rPr lang="en-CA" sz="1800">
                <a:solidFill>
                  <a:srgbClr val="FFFFFF"/>
                </a:solidFill>
                <a:latin typeface="Calibri"/>
                <a:cs typeface="Calibri"/>
              </a:rPr>
              <a:t>FLOWER, PAPER CRAFT LITTLE BIRDIE are some of the least sold products.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9B1A6-22C1-3BCB-81BD-1B70D398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9051" r="3521" b="48531"/>
          <a:stretch/>
        </p:blipFill>
        <p:spPr>
          <a:xfrm>
            <a:off x="191344" y="620688"/>
            <a:ext cx="11530756" cy="2909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87700" y="342900"/>
            <a:ext cx="9004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40"/>
              </a:lnSpc>
            </a:pPr>
            <a:r>
              <a:rPr lang="en-CA" sz="3602">
                <a:solidFill>
                  <a:srgbClr val="2E5395"/>
                </a:solidFill>
                <a:latin typeface="Arial Black"/>
                <a:cs typeface="Arial Black"/>
              </a:rPr>
              <a:t>COUNTRY WISE ORDERS</a:t>
            </a:r>
          </a:p>
          <a:p>
            <a:pPr>
              <a:lnSpc>
                <a:spcPts val="4140"/>
              </a:lnSpc>
            </a:pPr>
            <a:endParaRPr lang="en-CA" sz="3602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2F7B7-3E8E-4BA1-3852-75EEBA7B7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544406"/>
            <a:ext cx="11233248" cy="3769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1730</Words>
  <Application>Microsoft Office PowerPoint</Application>
  <PresentationFormat>Widescreen</PresentationFormat>
  <Paragraphs>269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Arial Bold</vt:lpstr>
      <vt:lpstr>Calibri</vt:lpstr>
      <vt:lpstr>Calibri Bold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Investintech.com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sana mulani</cp:lastModifiedBy>
  <cp:revision>22</cp:revision>
  <dcterms:created xsi:type="dcterms:W3CDTF">2023-01-29T10:13:36Z</dcterms:created>
  <dcterms:modified xsi:type="dcterms:W3CDTF">2023-01-31T16:30:47Z</dcterms:modified>
</cp:coreProperties>
</file>